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755"/>
  </p:normalViewPr>
  <p:slideViewPr>
    <p:cSldViewPr snapToGrid="0">
      <p:cViewPr varScale="1">
        <p:scale>
          <a:sx n="88" d="100"/>
          <a:sy n="88" d="100"/>
        </p:scale>
        <p:origin x="102"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A03C63-CF4B-B34B-9CF2-67E33BE64C4C}"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FF093-E849-8D42-AB76-6DECF9DA75D7}" type="slidenum">
              <a:rPr lang="en-US" smtClean="0"/>
              <a:t>‹#›</a:t>
            </a:fld>
            <a:endParaRPr lang="en-US"/>
          </a:p>
        </p:txBody>
      </p:sp>
    </p:spTree>
    <p:extLst>
      <p:ext uri="{BB962C8B-B14F-4D97-AF65-F5344CB8AC3E}">
        <p14:creationId xmlns:p14="http://schemas.microsoft.com/office/powerpoint/2010/main" val="2420503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A03C63-CF4B-B34B-9CF2-67E33BE64C4C}" type="datetimeFigureOut">
              <a:rPr lang="en-US" smtClean="0"/>
              <a:t>4/14/2023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AFF093-E849-8D42-AB76-6DECF9DA75D7}" type="slidenum">
              <a:rPr lang="en-US" smtClean="0"/>
              <a:t>‹#›</a:t>
            </a:fld>
            <a:endParaRPr lang="en-US"/>
          </a:p>
        </p:txBody>
      </p:sp>
    </p:spTree>
    <p:extLst>
      <p:ext uri="{BB962C8B-B14F-4D97-AF65-F5344CB8AC3E}">
        <p14:creationId xmlns:p14="http://schemas.microsoft.com/office/powerpoint/2010/main" val="1380777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9A03C63-CF4B-B34B-9CF2-67E33BE64C4C}"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FF093-E849-8D42-AB76-6DECF9DA75D7}" type="slidenum">
              <a:rPr lang="en-US" smtClean="0"/>
              <a:t>‹#›</a:t>
            </a:fld>
            <a:endParaRPr lang="en-US"/>
          </a:p>
        </p:txBody>
      </p:sp>
    </p:spTree>
    <p:extLst>
      <p:ext uri="{BB962C8B-B14F-4D97-AF65-F5344CB8AC3E}">
        <p14:creationId xmlns:p14="http://schemas.microsoft.com/office/powerpoint/2010/main" val="3102550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9A03C63-CF4B-B34B-9CF2-67E33BE64C4C}"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FF093-E849-8D42-AB76-6DECF9DA75D7}"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227858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A03C63-CF4B-B34B-9CF2-67E33BE64C4C}"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FF093-E849-8D42-AB76-6DECF9DA75D7}" type="slidenum">
              <a:rPr lang="en-US" smtClean="0"/>
              <a:t>‹#›</a:t>
            </a:fld>
            <a:endParaRPr lang="en-US"/>
          </a:p>
        </p:txBody>
      </p:sp>
    </p:spTree>
    <p:extLst>
      <p:ext uri="{BB962C8B-B14F-4D97-AF65-F5344CB8AC3E}">
        <p14:creationId xmlns:p14="http://schemas.microsoft.com/office/powerpoint/2010/main" val="5597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9A03C63-CF4B-B34B-9CF2-67E33BE64C4C}" type="datetimeFigureOut">
              <a:rPr lang="en-US" smtClean="0"/>
              <a:t>4/14/2023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FF093-E849-8D42-AB76-6DECF9DA75D7}" type="slidenum">
              <a:rPr lang="en-US" smtClean="0"/>
              <a:t>‹#›</a:t>
            </a:fld>
            <a:endParaRPr lang="en-US"/>
          </a:p>
        </p:txBody>
      </p:sp>
    </p:spTree>
    <p:extLst>
      <p:ext uri="{BB962C8B-B14F-4D97-AF65-F5344CB8AC3E}">
        <p14:creationId xmlns:p14="http://schemas.microsoft.com/office/powerpoint/2010/main" val="3496245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9A03C63-CF4B-B34B-9CF2-67E33BE64C4C}" type="datetimeFigureOut">
              <a:rPr lang="en-US" smtClean="0"/>
              <a:t>4/14/2023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FF093-E849-8D42-AB76-6DECF9DA75D7}" type="slidenum">
              <a:rPr lang="en-US" smtClean="0"/>
              <a:t>‹#›</a:t>
            </a:fld>
            <a:endParaRPr lang="en-US"/>
          </a:p>
        </p:txBody>
      </p:sp>
    </p:spTree>
    <p:extLst>
      <p:ext uri="{BB962C8B-B14F-4D97-AF65-F5344CB8AC3E}">
        <p14:creationId xmlns:p14="http://schemas.microsoft.com/office/powerpoint/2010/main" val="1925083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A03C63-CF4B-B34B-9CF2-67E33BE64C4C}"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FF093-E849-8D42-AB76-6DECF9DA75D7}" type="slidenum">
              <a:rPr lang="en-US" smtClean="0"/>
              <a:t>‹#›</a:t>
            </a:fld>
            <a:endParaRPr lang="en-US"/>
          </a:p>
        </p:txBody>
      </p:sp>
    </p:spTree>
    <p:extLst>
      <p:ext uri="{BB962C8B-B14F-4D97-AF65-F5344CB8AC3E}">
        <p14:creationId xmlns:p14="http://schemas.microsoft.com/office/powerpoint/2010/main" val="1212534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A03C63-CF4B-B34B-9CF2-67E33BE64C4C}"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FF093-E849-8D42-AB76-6DECF9DA75D7}" type="slidenum">
              <a:rPr lang="en-US" smtClean="0"/>
              <a:t>‹#›</a:t>
            </a:fld>
            <a:endParaRPr lang="en-US"/>
          </a:p>
        </p:txBody>
      </p:sp>
    </p:spTree>
    <p:extLst>
      <p:ext uri="{BB962C8B-B14F-4D97-AF65-F5344CB8AC3E}">
        <p14:creationId xmlns:p14="http://schemas.microsoft.com/office/powerpoint/2010/main" val="841687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99A03C63-CF4B-B34B-9CF2-67E33BE64C4C}"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FF093-E849-8D42-AB76-6DECF9DA75D7}" type="slidenum">
              <a:rPr lang="en-US" smtClean="0"/>
              <a:t>‹#›</a:t>
            </a:fld>
            <a:endParaRPr lang="en-US"/>
          </a:p>
        </p:txBody>
      </p:sp>
    </p:spTree>
    <p:extLst>
      <p:ext uri="{BB962C8B-B14F-4D97-AF65-F5344CB8AC3E}">
        <p14:creationId xmlns:p14="http://schemas.microsoft.com/office/powerpoint/2010/main" val="3394928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A03C63-CF4B-B34B-9CF2-67E33BE64C4C}"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FF093-E849-8D42-AB76-6DECF9DA75D7}" type="slidenum">
              <a:rPr lang="en-US" smtClean="0"/>
              <a:t>‹#›</a:t>
            </a:fld>
            <a:endParaRPr lang="en-US"/>
          </a:p>
        </p:txBody>
      </p:sp>
    </p:spTree>
    <p:extLst>
      <p:ext uri="{BB962C8B-B14F-4D97-AF65-F5344CB8AC3E}">
        <p14:creationId xmlns:p14="http://schemas.microsoft.com/office/powerpoint/2010/main" val="3095256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A03C63-CF4B-B34B-9CF2-67E33BE64C4C}" type="datetimeFigureOut">
              <a:rPr lang="en-US" smtClean="0"/>
              <a:t>4/14/2023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AFF093-E849-8D42-AB76-6DECF9DA75D7}" type="slidenum">
              <a:rPr lang="en-US" smtClean="0"/>
              <a:t>‹#›</a:t>
            </a:fld>
            <a:endParaRPr lang="en-US"/>
          </a:p>
        </p:txBody>
      </p:sp>
    </p:spTree>
    <p:extLst>
      <p:ext uri="{BB962C8B-B14F-4D97-AF65-F5344CB8AC3E}">
        <p14:creationId xmlns:p14="http://schemas.microsoft.com/office/powerpoint/2010/main" val="2460466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A03C63-CF4B-B34B-9CF2-67E33BE64C4C}" type="datetimeFigureOut">
              <a:rPr lang="en-US" smtClean="0"/>
              <a:t>4/14/2023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AFF093-E849-8D42-AB76-6DECF9DA75D7}" type="slidenum">
              <a:rPr lang="en-US" smtClean="0"/>
              <a:t>‹#›</a:t>
            </a:fld>
            <a:endParaRPr lang="en-US"/>
          </a:p>
        </p:txBody>
      </p:sp>
    </p:spTree>
    <p:extLst>
      <p:ext uri="{BB962C8B-B14F-4D97-AF65-F5344CB8AC3E}">
        <p14:creationId xmlns:p14="http://schemas.microsoft.com/office/powerpoint/2010/main" val="2704303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9A03C63-CF4B-B34B-9CF2-67E33BE64C4C}" type="datetimeFigureOut">
              <a:rPr lang="en-US" smtClean="0"/>
              <a:t>4/14/2023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4AFF093-E849-8D42-AB76-6DECF9DA75D7}" type="slidenum">
              <a:rPr lang="en-US" smtClean="0"/>
              <a:t>‹#›</a:t>
            </a:fld>
            <a:endParaRPr lang="en-US"/>
          </a:p>
        </p:txBody>
      </p:sp>
    </p:spTree>
    <p:extLst>
      <p:ext uri="{BB962C8B-B14F-4D97-AF65-F5344CB8AC3E}">
        <p14:creationId xmlns:p14="http://schemas.microsoft.com/office/powerpoint/2010/main" val="922543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9A03C63-CF4B-B34B-9CF2-67E33BE64C4C}" type="datetimeFigureOut">
              <a:rPr lang="en-US" smtClean="0"/>
              <a:t>4/14/2023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4AFF093-E849-8D42-AB76-6DECF9DA75D7}" type="slidenum">
              <a:rPr lang="en-US" smtClean="0"/>
              <a:t>‹#›</a:t>
            </a:fld>
            <a:endParaRPr lang="en-US"/>
          </a:p>
        </p:txBody>
      </p:sp>
    </p:spTree>
    <p:extLst>
      <p:ext uri="{BB962C8B-B14F-4D97-AF65-F5344CB8AC3E}">
        <p14:creationId xmlns:p14="http://schemas.microsoft.com/office/powerpoint/2010/main" val="203703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99A03C63-CF4B-B34B-9CF2-67E33BE64C4C}" type="datetimeFigureOut">
              <a:rPr lang="en-US" smtClean="0"/>
              <a:t>4/14/2023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4AFF093-E849-8D42-AB76-6DECF9DA75D7}" type="slidenum">
              <a:rPr lang="en-US" smtClean="0"/>
              <a:t>‹#›</a:t>
            </a:fld>
            <a:endParaRPr lang="en-US"/>
          </a:p>
        </p:txBody>
      </p:sp>
    </p:spTree>
    <p:extLst>
      <p:ext uri="{BB962C8B-B14F-4D97-AF65-F5344CB8AC3E}">
        <p14:creationId xmlns:p14="http://schemas.microsoft.com/office/powerpoint/2010/main" val="3576441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A03C63-CF4B-B34B-9CF2-67E33BE64C4C}" type="datetimeFigureOut">
              <a:rPr lang="en-US" smtClean="0"/>
              <a:t>4/14/2023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AFF093-E849-8D42-AB76-6DECF9DA75D7}" type="slidenum">
              <a:rPr lang="en-US" smtClean="0"/>
              <a:t>‹#›</a:t>
            </a:fld>
            <a:endParaRPr lang="en-US"/>
          </a:p>
        </p:txBody>
      </p:sp>
    </p:spTree>
    <p:extLst>
      <p:ext uri="{BB962C8B-B14F-4D97-AF65-F5344CB8AC3E}">
        <p14:creationId xmlns:p14="http://schemas.microsoft.com/office/powerpoint/2010/main" val="2476860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9A03C63-CF4B-B34B-9CF2-67E33BE64C4C}" type="datetimeFigureOut">
              <a:rPr lang="en-US" smtClean="0"/>
              <a:t>4/14/2023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4AFF093-E849-8D42-AB76-6DECF9DA75D7}" type="slidenum">
              <a:rPr lang="en-US" smtClean="0"/>
              <a:t>‹#›</a:t>
            </a:fld>
            <a:endParaRPr lang="en-US"/>
          </a:p>
        </p:txBody>
      </p:sp>
    </p:spTree>
    <p:extLst>
      <p:ext uri="{BB962C8B-B14F-4D97-AF65-F5344CB8AC3E}">
        <p14:creationId xmlns:p14="http://schemas.microsoft.com/office/powerpoint/2010/main" val="299641898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6.png"/><Relationship Id="rId5" Type="http://schemas.openxmlformats.org/officeDocument/2006/relationships/image" Target="../media/image4.png"/><Relationship Id="rId10" Type="http://schemas.openxmlformats.org/officeDocument/2006/relationships/image" Target="../media/image13.jpg"/><Relationship Id="rId4" Type="http://schemas.openxmlformats.org/officeDocument/2006/relationships/image" Target="../media/image3.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9D587-B2E4-A889-9866-A1A67AD5A1A4}"/>
              </a:ext>
            </a:extLst>
          </p:cNvPr>
          <p:cNvSpPr>
            <a:spLocks noGrp="1"/>
          </p:cNvSpPr>
          <p:nvPr>
            <p:ph type="ctrTitle"/>
          </p:nvPr>
        </p:nvSpPr>
        <p:spPr>
          <a:xfrm>
            <a:off x="1683171" y="1395046"/>
            <a:ext cx="8825658" cy="2520689"/>
          </a:xfrm>
        </p:spPr>
        <p:txBody>
          <a:bodyPr/>
          <a:lstStyle/>
          <a:p>
            <a:pPr algn="ctr"/>
            <a:r>
              <a:rPr lang="en-US" sz="4800" dirty="0">
                <a:latin typeface="Helvetica" pitchFamily="2" charset="0"/>
              </a:rPr>
              <a:t>Growing Boron Nitride Films for Alpha and Neutron Detectors in Radiation Settings </a:t>
            </a:r>
          </a:p>
        </p:txBody>
      </p:sp>
      <p:sp>
        <p:nvSpPr>
          <p:cNvPr id="7" name="TextBox 6">
            <a:extLst>
              <a:ext uri="{FF2B5EF4-FFF2-40B4-BE49-F238E27FC236}">
                <a16:creationId xmlns:a16="http://schemas.microsoft.com/office/drawing/2014/main" id="{DF6BE4F2-97D8-99B2-D048-F9E2962BF7CF}"/>
              </a:ext>
            </a:extLst>
          </p:cNvPr>
          <p:cNvSpPr txBox="1"/>
          <p:nvPr/>
        </p:nvSpPr>
        <p:spPr>
          <a:xfrm>
            <a:off x="1683172" y="4548781"/>
            <a:ext cx="8825658" cy="1938992"/>
          </a:xfrm>
          <a:prstGeom prst="rect">
            <a:avLst/>
          </a:prstGeom>
          <a:noFill/>
        </p:spPr>
        <p:txBody>
          <a:bodyPr wrap="square" rtlCol="0">
            <a:spAutoFit/>
          </a:bodyPr>
          <a:lstStyle/>
          <a:p>
            <a:pPr algn="ctr"/>
            <a:r>
              <a:rPr lang="en-US" sz="2000" dirty="0">
                <a:latin typeface="Helvetica" pitchFamily="2" charset="0"/>
              </a:rPr>
              <a:t>Eric Gutierrez</a:t>
            </a:r>
          </a:p>
          <a:p>
            <a:pPr algn="ctr"/>
            <a:r>
              <a:rPr lang="en-US" sz="2000" dirty="0">
                <a:latin typeface="Helvetica" pitchFamily="2" charset="0"/>
              </a:rPr>
              <a:t>Dr. Robert </a:t>
            </a:r>
            <a:r>
              <a:rPr lang="en-US" sz="2000" dirty="0" err="1">
                <a:latin typeface="Helvetica" pitchFamily="2" charset="0"/>
              </a:rPr>
              <a:t>Nemanich</a:t>
            </a:r>
            <a:r>
              <a:rPr lang="en-US" sz="2000" dirty="0">
                <a:latin typeface="Helvetica" pitchFamily="2" charset="0"/>
              </a:rPr>
              <a:t>, Department of Physics at ASU</a:t>
            </a:r>
          </a:p>
          <a:p>
            <a:pPr algn="ctr"/>
            <a:r>
              <a:rPr lang="en-US" sz="2000" dirty="0">
                <a:latin typeface="Helvetica" pitchFamily="2" charset="0"/>
              </a:rPr>
              <a:t>Kari </a:t>
            </a:r>
            <a:r>
              <a:rPr lang="en-US" sz="2000" dirty="0" err="1">
                <a:latin typeface="Helvetica" pitchFamily="2" charset="0"/>
              </a:rPr>
              <a:t>Slotten</a:t>
            </a:r>
            <a:r>
              <a:rPr lang="en-US" sz="2000" dirty="0">
                <a:latin typeface="Helvetica" pitchFamily="2" charset="0"/>
              </a:rPr>
              <a:t>, Department of Physics at ASU</a:t>
            </a:r>
          </a:p>
          <a:p>
            <a:pPr algn="ctr"/>
            <a:r>
              <a:rPr lang="en-US" sz="2000" dirty="0">
                <a:latin typeface="Helvetica" pitchFamily="2" charset="0"/>
              </a:rPr>
              <a:t>Ali </a:t>
            </a:r>
            <a:r>
              <a:rPr lang="en-US" sz="2000" dirty="0" err="1">
                <a:latin typeface="Helvetica" pitchFamily="2" charset="0"/>
              </a:rPr>
              <a:t>Ebadi</a:t>
            </a:r>
            <a:r>
              <a:rPr lang="en-US" sz="2000" dirty="0">
                <a:latin typeface="Helvetica" pitchFamily="2" charset="0"/>
              </a:rPr>
              <a:t> </a:t>
            </a:r>
            <a:r>
              <a:rPr lang="en-US" sz="2000" dirty="0" err="1">
                <a:latin typeface="Helvetica" pitchFamily="2" charset="0"/>
              </a:rPr>
              <a:t>Yekta</a:t>
            </a:r>
            <a:r>
              <a:rPr lang="en-US" sz="2000" dirty="0">
                <a:latin typeface="Helvetica" pitchFamily="2" charset="0"/>
              </a:rPr>
              <a:t>, Department of Physics at ASU</a:t>
            </a:r>
          </a:p>
          <a:p>
            <a:pPr algn="ctr"/>
            <a:r>
              <a:rPr lang="en-US" sz="2000" dirty="0">
                <a:latin typeface="Helvetica" pitchFamily="2" charset="0"/>
              </a:rPr>
              <a:t>NASA Space Grant at Arizona State University </a:t>
            </a:r>
          </a:p>
          <a:p>
            <a:pPr algn="ctr"/>
            <a:r>
              <a:rPr lang="en-US" sz="2000" dirty="0">
                <a:latin typeface="Helvetica" pitchFamily="2" charset="0"/>
              </a:rPr>
              <a:t>For the State-wide NASA Space Grant Symposium </a:t>
            </a:r>
          </a:p>
        </p:txBody>
      </p:sp>
      <p:pic>
        <p:nvPicPr>
          <p:cNvPr id="9" name="Picture 8" descr="A picture containing text, device&#10;&#10;Description automatically generated">
            <a:extLst>
              <a:ext uri="{FF2B5EF4-FFF2-40B4-BE49-F238E27FC236}">
                <a16:creationId xmlns:a16="http://schemas.microsoft.com/office/drawing/2014/main" id="{9AADD2D7-C99F-8DA3-834C-661F9E647072}"/>
              </a:ext>
            </a:extLst>
          </p:cNvPr>
          <p:cNvPicPr>
            <a:picLocks noChangeAspect="1"/>
          </p:cNvPicPr>
          <p:nvPr/>
        </p:nvPicPr>
        <p:blipFill>
          <a:blip r:embed="rId2"/>
          <a:stretch>
            <a:fillRect/>
          </a:stretch>
        </p:blipFill>
        <p:spPr>
          <a:xfrm>
            <a:off x="10621108" y="4758438"/>
            <a:ext cx="1570891" cy="2097139"/>
          </a:xfrm>
          <a:prstGeom prst="rect">
            <a:avLst/>
          </a:prstGeom>
        </p:spPr>
      </p:pic>
    </p:spTree>
    <p:extLst>
      <p:ext uri="{BB962C8B-B14F-4D97-AF65-F5344CB8AC3E}">
        <p14:creationId xmlns:p14="http://schemas.microsoft.com/office/powerpoint/2010/main" val="3157807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C3783-64C5-6FE4-401F-450812FD1EBE}"/>
              </a:ext>
            </a:extLst>
          </p:cNvPr>
          <p:cNvSpPr>
            <a:spLocks noGrp="1"/>
          </p:cNvSpPr>
          <p:nvPr>
            <p:ph type="title"/>
          </p:nvPr>
        </p:nvSpPr>
        <p:spPr>
          <a:xfrm>
            <a:off x="1393638" y="1636055"/>
            <a:ext cx="9404723" cy="1400530"/>
          </a:xfrm>
        </p:spPr>
        <p:txBody>
          <a:bodyPr/>
          <a:lstStyle/>
          <a:p>
            <a:pPr algn="ctr"/>
            <a:r>
              <a:rPr lang="en-US" sz="6000" dirty="0">
                <a:latin typeface="Helvetica" pitchFamily="2" charset="0"/>
              </a:rPr>
              <a:t>Thank You!</a:t>
            </a:r>
          </a:p>
        </p:txBody>
      </p:sp>
      <p:sp>
        <p:nvSpPr>
          <p:cNvPr id="4" name="TextBox 3">
            <a:extLst>
              <a:ext uri="{FF2B5EF4-FFF2-40B4-BE49-F238E27FC236}">
                <a16:creationId xmlns:a16="http://schemas.microsoft.com/office/drawing/2014/main" id="{F2B956D4-8834-0606-C6DA-F9E9829C75C0}"/>
              </a:ext>
            </a:extLst>
          </p:cNvPr>
          <p:cNvSpPr txBox="1"/>
          <p:nvPr/>
        </p:nvSpPr>
        <p:spPr>
          <a:xfrm>
            <a:off x="2019300" y="3036585"/>
            <a:ext cx="8153400" cy="784830"/>
          </a:xfrm>
          <a:prstGeom prst="rect">
            <a:avLst/>
          </a:prstGeom>
          <a:noFill/>
        </p:spPr>
        <p:txBody>
          <a:bodyPr wrap="square" rtlCol="0">
            <a:spAutoFit/>
          </a:bodyPr>
          <a:lstStyle/>
          <a:p>
            <a:pPr algn="ctr"/>
            <a:r>
              <a:rPr lang="en-US" sz="4500" dirty="0">
                <a:latin typeface="Helvetica" pitchFamily="2" charset="0"/>
              </a:rPr>
              <a:t>Questions?</a:t>
            </a:r>
          </a:p>
        </p:txBody>
      </p:sp>
    </p:spTree>
    <p:extLst>
      <p:ext uri="{BB962C8B-B14F-4D97-AF65-F5344CB8AC3E}">
        <p14:creationId xmlns:p14="http://schemas.microsoft.com/office/powerpoint/2010/main" val="1649551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A1513-FC2A-A889-19F3-2BB8927321C5}"/>
              </a:ext>
            </a:extLst>
          </p:cNvPr>
          <p:cNvSpPr>
            <a:spLocks noGrp="1"/>
          </p:cNvSpPr>
          <p:nvPr>
            <p:ph type="title"/>
          </p:nvPr>
        </p:nvSpPr>
        <p:spPr>
          <a:xfrm>
            <a:off x="648930" y="629266"/>
            <a:ext cx="9252154" cy="1223983"/>
          </a:xfrm>
        </p:spPr>
        <p:txBody>
          <a:bodyPr>
            <a:normAutofit/>
          </a:bodyPr>
          <a:lstStyle/>
          <a:p>
            <a:r>
              <a:rPr lang="en-US" dirty="0">
                <a:latin typeface="Helvetica" pitchFamily="2" charset="0"/>
              </a:rPr>
              <a:t>Using Semiconductors as Detectors</a:t>
            </a:r>
          </a:p>
        </p:txBody>
      </p:sp>
      <p:sp>
        <p:nvSpPr>
          <p:cNvPr id="3" name="Content Placeholder 2">
            <a:extLst>
              <a:ext uri="{FF2B5EF4-FFF2-40B4-BE49-F238E27FC236}">
                <a16:creationId xmlns:a16="http://schemas.microsoft.com/office/drawing/2014/main" id="{CE2DFB2B-01BD-047E-E441-767BE09ADD7D}"/>
              </a:ext>
            </a:extLst>
          </p:cNvPr>
          <p:cNvSpPr>
            <a:spLocks noGrp="1"/>
          </p:cNvSpPr>
          <p:nvPr>
            <p:ph idx="1"/>
          </p:nvPr>
        </p:nvSpPr>
        <p:spPr>
          <a:xfrm>
            <a:off x="1103311" y="2052214"/>
            <a:ext cx="4338409" cy="4196185"/>
          </a:xfrm>
        </p:spPr>
        <p:txBody>
          <a:bodyPr>
            <a:normAutofit/>
          </a:bodyPr>
          <a:lstStyle/>
          <a:p>
            <a:r>
              <a:rPr lang="en-US" dirty="0">
                <a:latin typeface="Helvetica" pitchFamily="2" charset="0"/>
              </a:rPr>
              <a:t>Detecting alpha particles and neutrons is hard due to their lack of an electrical charge</a:t>
            </a:r>
          </a:p>
          <a:p>
            <a:r>
              <a:rPr lang="en-US" dirty="0">
                <a:latin typeface="Helvetica" pitchFamily="2" charset="0"/>
              </a:rPr>
              <a:t>The detection of these particles is done through an interaction</a:t>
            </a:r>
          </a:p>
          <a:p>
            <a:r>
              <a:rPr lang="en-US" dirty="0">
                <a:latin typeface="Helvetica" pitchFamily="2" charset="0"/>
              </a:rPr>
              <a:t>Semiconductors have been notoriously used in radiation detection settings because they can carry out this interaction</a:t>
            </a:r>
          </a:p>
          <a:p>
            <a:r>
              <a:rPr lang="en-US" dirty="0">
                <a:latin typeface="Helvetica" pitchFamily="2" charset="0"/>
              </a:rPr>
              <a:t>They do so via the creation of electron-hole pairs</a:t>
            </a:r>
          </a:p>
        </p:txBody>
      </p:sp>
      <p:pic>
        <p:nvPicPr>
          <p:cNvPr id="5" name="Picture 4" descr="A picture containing chart&#10;&#10;Description automatically generated">
            <a:extLst>
              <a:ext uri="{FF2B5EF4-FFF2-40B4-BE49-F238E27FC236}">
                <a16:creationId xmlns:a16="http://schemas.microsoft.com/office/drawing/2014/main" id="{3AA20276-F41B-BB02-1799-CF07B7936731}"/>
              </a:ext>
            </a:extLst>
          </p:cNvPr>
          <p:cNvPicPr>
            <a:picLocks noChangeAspect="1"/>
          </p:cNvPicPr>
          <p:nvPr/>
        </p:nvPicPr>
        <p:blipFill>
          <a:blip r:embed="rId3"/>
          <a:stretch>
            <a:fillRect/>
          </a:stretch>
        </p:blipFill>
        <p:spPr>
          <a:xfrm>
            <a:off x="5723880" y="3059723"/>
            <a:ext cx="5819664" cy="2051431"/>
          </a:xfrm>
          <a:prstGeom prst="rect">
            <a:avLst/>
          </a:prstGeom>
          <a:effectLst>
            <a:outerShdw blurRad="50800" dist="38100" dir="5400000" algn="t" rotWithShape="0">
              <a:prstClr val="black">
                <a:alpha val="43000"/>
              </a:prstClr>
            </a:outerShdw>
          </a:effectLst>
        </p:spPr>
      </p:pic>
      <p:pic>
        <p:nvPicPr>
          <p:cNvPr id="6" name="Picture 5" descr="A picture containing text, device&#10;&#10;Description automatically generated">
            <a:extLst>
              <a:ext uri="{FF2B5EF4-FFF2-40B4-BE49-F238E27FC236}">
                <a16:creationId xmlns:a16="http://schemas.microsoft.com/office/drawing/2014/main" id="{45305FD5-D4A4-E823-4FD7-E3817F6E9DD6}"/>
              </a:ext>
            </a:extLst>
          </p:cNvPr>
          <p:cNvPicPr>
            <a:picLocks noChangeAspect="1"/>
          </p:cNvPicPr>
          <p:nvPr/>
        </p:nvPicPr>
        <p:blipFill>
          <a:blip r:embed="rId4"/>
          <a:stretch>
            <a:fillRect/>
          </a:stretch>
        </p:blipFill>
        <p:spPr>
          <a:xfrm>
            <a:off x="11088689" y="5277320"/>
            <a:ext cx="1184030" cy="1580680"/>
          </a:xfrm>
          <a:prstGeom prst="rect">
            <a:avLst/>
          </a:prstGeom>
        </p:spPr>
      </p:pic>
    </p:spTree>
    <p:extLst>
      <p:ext uri="{BB962C8B-B14F-4D97-AF65-F5344CB8AC3E}">
        <p14:creationId xmlns:p14="http://schemas.microsoft.com/office/powerpoint/2010/main" val="944418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C582E3B3-B81A-6999-2D6B-B5F89F28728C}"/>
              </a:ext>
            </a:extLst>
          </p:cNvPr>
          <p:cNvSpPr>
            <a:spLocks noGrp="1"/>
          </p:cNvSpPr>
          <p:nvPr>
            <p:ph type="title"/>
          </p:nvPr>
        </p:nvSpPr>
        <p:spPr>
          <a:xfrm>
            <a:off x="648930" y="629267"/>
            <a:ext cx="9252154" cy="1016654"/>
          </a:xfrm>
        </p:spPr>
        <p:txBody>
          <a:bodyPr>
            <a:normAutofit/>
          </a:bodyPr>
          <a:lstStyle/>
          <a:p>
            <a:r>
              <a:rPr lang="en-US">
                <a:solidFill>
                  <a:srgbClr val="EBEBEB"/>
                </a:solidFill>
                <a:latin typeface="Helvetica" pitchFamily="2" charset="0"/>
              </a:rPr>
              <a:t>PIN Type Detectors </a:t>
            </a:r>
          </a:p>
        </p:txBody>
      </p:sp>
      <p:sp useBgFill="1">
        <p:nvSpPr>
          <p:cNvPr id="18" name="Freeform: Shape 17">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9" name="Content Placeholder 8">
            <a:extLst>
              <a:ext uri="{FF2B5EF4-FFF2-40B4-BE49-F238E27FC236}">
                <a16:creationId xmlns:a16="http://schemas.microsoft.com/office/drawing/2014/main" id="{C4259908-8315-0D22-ABCC-D41B8A7DB386}"/>
              </a:ext>
            </a:extLst>
          </p:cNvPr>
          <p:cNvSpPr>
            <a:spLocks noGrp="1"/>
          </p:cNvSpPr>
          <p:nvPr>
            <p:ph idx="1"/>
          </p:nvPr>
        </p:nvSpPr>
        <p:spPr>
          <a:xfrm>
            <a:off x="648931" y="2548281"/>
            <a:ext cx="5451626" cy="3658689"/>
          </a:xfrm>
        </p:spPr>
        <p:txBody>
          <a:bodyPr>
            <a:normAutofit lnSpcReduction="10000"/>
          </a:bodyPr>
          <a:lstStyle/>
          <a:p>
            <a:pPr>
              <a:buClr>
                <a:schemeClr val="tx2"/>
              </a:buClr>
              <a:buFont typeface="Wingdings" pitchFamily="2" charset="2"/>
              <a:buChar char="Ø"/>
            </a:pPr>
            <a:r>
              <a:rPr lang="en-US" dirty="0">
                <a:latin typeface="Helvetica" pitchFamily="2" charset="0"/>
              </a:rPr>
              <a:t>This specific structure allows us to carry out the interaction needed for detection</a:t>
            </a:r>
          </a:p>
          <a:p>
            <a:pPr>
              <a:buClr>
                <a:schemeClr val="tx2"/>
              </a:buClr>
              <a:buFont typeface="Wingdings" pitchFamily="2" charset="2"/>
              <a:buChar char="Ø"/>
            </a:pPr>
            <a:r>
              <a:rPr lang="en-US" dirty="0">
                <a:latin typeface="Helvetica" pitchFamily="2" charset="0"/>
              </a:rPr>
              <a:t>The N-layer is doped with phosphorus which has an “extra” electron</a:t>
            </a:r>
          </a:p>
          <a:p>
            <a:pPr>
              <a:buClr>
                <a:schemeClr val="tx2"/>
              </a:buClr>
              <a:buFont typeface="Wingdings" pitchFamily="2" charset="2"/>
              <a:buChar char="Ø"/>
            </a:pPr>
            <a:r>
              <a:rPr lang="en-US" dirty="0">
                <a:latin typeface="Helvetica" pitchFamily="2" charset="0"/>
              </a:rPr>
              <a:t>The P-layer is doped with boron which has a “missing” electron </a:t>
            </a:r>
          </a:p>
          <a:p>
            <a:pPr>
              <a:buClr>
                <a:schemeClr val="tx2"/>
              </a:buClr>
              <a:buFont typeface="Wingdings" pitchFamily="2" charset="2"/>
              <a:buChar char="Ø"/>
            </a:pPr>
            <a:r>
              <a:rPr lang="en-US" dirty="0">
                <a:latin typeface="Helvetica" pitchFamily="2" charset="0"/>
              </a:rPr>
              <a:t>The I-layer is the intrinsic diamond </a:t>
            </a:r>
          </a:p>
          <a:p>
            <a:pPr>
              <a:buClr>
                <a:schemeClr val="tx2"/>
              </a:buClr>
              <a:buFont typeface="Wingdings" pitchFamily="2" charset="2"/>
              <a:buChar char="Ø"/>
            </a:pPr>
            <a:r>
              <a:rPr lang="en-US" dirty="0">
                <a:latin typeface="Helvetica" pitchFamily="2" charset="0"/>
              </a:rPr>
              <a:t>The metal contacts consist of </a:t>
            </a:r>
            <a:r>
              <a:rPr lang="en-US" dirty="0" err="1">
                <a:latin typeface="Helvetica" pitchFamily="2" charset="0"/>
              </a:rPr>
              <a:t>Ti</a:t>
            </a:r>
            <a:r>
              <a:rPr lang="en-US" dirty="0">
                <a:latin typeface="Helvetica" pitchFamily="2" charset="0"/>
              </a:rPr>
              <a:t>, Ni, and Au</a:t>
            </a:r>
          </a:p>
          <a:p>
            <a:pPr>
              <a:buClr>
                <a:schemeClr val="tx2"/>
              </a:buClr>
              <a:buFont typeface="Wingdings" pitchFamily="2" charset="2"/>
              <a:buChar char="Ø"/>
            </a:pPr>
            <a:r>
              <a:rPr lang="en-US" dirty="0">
                <a:latin typeface="Helvetica" pitchFamily="2" charset="0"/>
              </a:rPr>
              <a:t>Lithography and etching is performed on the sample to create “mesas” and “valleys”</a:t>
            </a:r>
          </a:p>
        </p:txBody>
      </p:sp>
      <p:pic>
        <p:nvPicPr>
          <p:cNvPr id="5" name="Content Placeholder 4" descr="Chart, waterfall chart&#10;&#10;Description automatically generated">
            <a:extLst>
              <a:ext uri="{FF2B5EF4-FFF2-40B4-BE49-F238E27FC236}">
                <a16:creationId xmlns:a16="http://schemas.microsoft.com/office/drawing/2014/main" id="{28B16AD4-AFF0-0326-6C62-F99D1FCC1CB4}"/>
              </a:ext>
            </a:extLst>
          </p:cNvPr>
          <p:cNvPicPr>
            <a:picLocks noChangeAspect="1"/>
          </p:cNvPicPr>
          <p:nvPr/>
        </p:nvPicPr>
        <p:blipFill>
          <a:blip r:embed="rId2"/>
          <a:stretch>
            <a:fillRect/>
          </a:stretch>
        </p:blipFill>
        <p:spPr>
          <a:xfrm>
            <a:off x="6091916" y="2655213"/>
            <a:ext cx="5451627" cy="3448153"/>
          </a:xfrm>
          <a:prstGeom prst="rect">
            <a:avLst/>
          </a:prstGeom>
          <a:effectLst/>
        </p:spPr>
      </p:pic>
      <p:pic>
        <p:nvPicPr>
          <p:cNvPr id="6" name="Picture 5" descr="A picture containing text, device&#10;&#10;Description automatically generated">
            <a:extLst>
              <a:ext uri="{FF2B5EF4-FFF2-40B4-BE49-F238E27FC236}">
                <a16:creationId xmlns:a16="http://schemas.microsoft.com/office/drawing/2014/main" id="{81659719-69E0-816C-3B59-EA588D5CF41E}"/>
              </a:ext>
            </a:extLst>
          </p:cNvPr>
          <p:cNvPicPr>
            <a:picLocks noChangeAspect="1"/>
          </p:cNvPicPr>
          <p:nvPr/>
        </p:nvPicPr>
        <p:blipFill>
          <a:blip r:embed="rId3"/>
          <a:stretch>
            <a:fillRect/>
          </a:stretch>
        </p:blipFill>
        <p:spPr>
          <a:xfrm>
            <a:off x="11254155" y="5466555"/>
            <a:ext cx="1031630" cy="1377226"/>
          </a:xfrm>
          <a:prstGeom prst="rect">
            <a:avLst/>
          </a:prstGeom>
        </p:spPr>
      </p:pic>
    </p:spTree>
    <p:extLst>
      <p:ext uri="{BB962C8B-B14F-4D97-AF65-F5344CB8AC3E}">
        <p14:creationId xmlns:p14="http://schemas.microsoft.com/office/powerpoint/2010/main" val="598953417"/>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B02AA-0526-8AB1-472D-D22574A5DF1F}"/>
              </a:ext>
            </a:extLst>
          </p:cNvPr>
          <p:cNvSpPr>
            <a:spLocks noGrp="1"/>
          </p:cNvSpPr>
          <p:nvPr>
            <p:ph type="title"/>
          </p:nvPr>
        </p:nvSpPr>
        <p:spPr/>
        <p:txBody>
          <a:bodyPr/>
          <a:lstStyle/>
          <a:p>
            <a:r>
              <a:rPr lang="en-US" dirty="0">
                <a:latin typeface="Helvetica" pitchFamily="2" charset="0"/>
              </a:rPr>
              <a:t>Why Cubic Boron Nitride (</a:t>
            </a:r>
            <a:r>
              <a:rPr lang="en-US" dirty="0" err="1">
                <a:latin typeface="Helvetica" pitchFamily="2" charset="0"/>
              </a:rPr>
              <a:t>cBN</a:t>
            </a:r>
            <a:r>
              <a:rPr lang="en-US" dirty="0">
                <a:latin typeface="Helvetica" pitchFamily="2" charset="0"/>
              </a:rPr>
              <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50A22CC-AEA6-0673-B859-881FFB8A6EB1}"/>
                  </a:ext>
                </a:extLst>
              </p:cNvPr>
              <p:cNvSpPr>
                <a:spLocks noGrp="1"/>
              </p:cNvSpPr>
              <p:nvPr>
                <p:ph idx="1"/>
              </p:nvPr>
            </p:nvSpPr>
            <p:spPr/>
            <p:txBody>
              <a:bodyPr/>
              <a:lstStyle/>
              <a:p>
                <a:r>
                  <a:rPr lang="en-US" dirty="0">
                    <a:latin typeface="Helvetica" pitchFamily="2" charset="0"/>
                  </a:rPr>
                  <a:t>Second highest hardness and thermal conductivity with diamond being first</a:t>
                </a:r>
              </a:p>
              <a:p>
                <a:r>
                  <a:rPr lang="en-US" dirty="0">
                    <a:latin typeface="Helvetica" pitchFamily="2" charset="0"/>
                  </a:rPr>
                  <a:t>Wide bandgap of 6.3 eV compared to diamond (5.45 eV) and silicon (1.1 eV)</a:t>
                </a:r>
              </a:p>
              <a:p>
                <a:r>
                  <a:rPr lang="en-US" dirty="0">
                    <a:latin typeface="Helvetica" pitchFamily="2" charset="0"/>
                  </a:rPr>
                  <a:t>Great for high-temperature, radiation-filled environments</a:t>
                </a:r>
              </a:p>
              <a:p>
                <a:r>
                  <a:rPr lang="en-US" dirty="0">
                    <a:latin typeface="Helvetica" pitchFamily="2" charset="0"/>
                  </a:rPr>
                  <a:t>Diamond has already proven to be efficient at detecting alpha particles</a:t>
                </a:r>
              </a:p>
              <a:p>
                <a:r>
                  <a:rPr lang="en-US" dirty="0" err="1">
                    <a:latin typeface="Helvetica" pitchFamily="2" charset="0"/>
                  </a:rPr>
                  <a:t>cBN</a:t>
                </a:r>
                <a:r>
                  <a:rPr lang="en-US" dirty="0">
                    <a:latin typeface="Helvetica" pitchFamily="2" charset="0"/>
                  </a:rPr>
                  <a:t> contains around 10.8 </a:t>
                </a:r>
                <a:r>
                  <a:rPr lang="en-US" dirty="0" err="1">
                    <a:latin typeface="Helvetica" pitchFamily="2" charset="0"/>
                  </a:rPr>
                  <a:t>wt</a:t>
                </a:r>
                <a:r>
                  <a:rPr lang="en-US" dirty="0">
                    <a:latin typeface="Helvetica" pitchFamily="2" charset="0"/>
                  </a:rPr>
                  <a:t>% of </a:t>
                </a:r>
                <a14:m>
                  <m:oMath xmlns:m="http://schemas.openxmlformats.org/officeDocument/2006/math">
                    <m:sPre>
                      <m:sPrePr>
                        <m:ctrlPr>
                          <a:rPr lang="en-US" i="1" smtClean="0">
                            <a:latin typeface="Cambria Math" panose="02040503050406030204" pitchFamily="18" charset="0"/>
                          </a:rPr>
                        </m:ctrlPr>
                      </m:sPrePr>
                      <m:sub>
                        <m:r>
                          <a:rPr lang="en-US" b="0" i="1" smtClean="0">
                            <a:latin typeface="Cambria Math" panose="02040503050406030204" pitchFamily="18" charset="0"/>
                          </a:rPr>
                          <m:t> </m:t>
                        </m:r>
                      </m:sub>
                      <m:sup>
                        <m:r>
                          <a:rPr lang="en-US" b="0" i="1" smtClean="0">
                            <a:latin typeface="Cambria Math" panose="02040503050406030204" pitchFamily="18" charset="0"/>
                          </a:rPr>
                          <m:t>10</m:t>
                        </m:r>
                      </m:sup>
                      <m:e>
                        <m:r>
                          <a:rPr lang="en-US" b="0" i="1" smtClean="0">
                            <a:latin typeface="Cambria Math" panose="02040503050406030204" pitchFamily="18" charset="0"/>
                          </a:rPr>
                          <m:t>𝐵</m:t>
                        </m:r>
                      </m:e>
                    </m:sPre>
                  </m:oMath>
                </a14:m>
                <a:r>
                  <a:rPr lang="en-US" dirty="0">
                    <a:latin typeface="Helvetica" pitchFamily="2" charset="0"/>
                  </a:rPr>
                  <a:t>, making it more efficient at detecting neutrons</a:t>
                </a:r>
              </a:p>
              <a:p>
                <a:r>
                  <a:rPr lang="en-US" dirty="0">
                    <a:latin typeface="Helvetica" pitchFamily="2" charset="0"/>
                  </a:rPr>
                  <a:t>We expect it to be quite insensitive to gamma radiation, which is not desired for our radiation testing</a:t>
                </a:r>
              </a:p>
            </p:txBody>
          </p:sp>
        </mc:Choice>
        <mc:Fallback xmlns="">
          <p:sp>
            <p:nvSpPr>
              <p:cNvPr id="3" name="Content Placeholder 2">
                <a:extLst>
                  <a:ext uri="{FF2B5EF4-FFF2-40B4-BE49-F238E27FC236}">
                    <a16:creationId xmlns:a16="http://schemas.microsoft.com/office/drawing/2014/main" id="{B50A22CC-AEA6-0673-B859-881FFB8A6EB1}"/>
                  </a:ext>
                </a:extLst>
              </p:cNvPr>
              <p:cNvSpPr>
                <a:spLocks noGrp="1" noRot="1" noChangeAspect="1" noMove="1" noResize="1" noEditPoints="1" noAdjustHandles="1" noChangeArrowheads="1" noChangeShapeType="1" noTextEdit="1"/>
              </p:cNvSpPr>
              <p:nvPr>
                <p:ph idx="1"/>
              </p:nvPr>
            </p:nvSpPr>
            <p:spPr>
              <a:blipFill>
                <a:blip r:embed="rId2"/>
                <a:stretch>
                  <a:fillRect l="-283" t="-904" r="-567"/>
                </a:stretch>
              </a:blipFill>
            </p:spPr>
            <p:txBody>
              <a:bodyPr/>
              <a:lstStyle/>
              <a:p>
                <a:r>
                  <a:rPr lang="en-US">
                    <a:noFill/>
                  </a:rPr>
                  <a:t> </a:t>
                </a:r>
              </a:p>
            </p:txBody>
          </p:sp>
        </mc:Fallback>
      </mc:AlternateContent>
      <p:pic>
        <p:nvPicPr>
          <p:cNvPr id="4" name="Picture 3" descr="A picture containing text, device&#10;&#10;Description automatically generated">
            <a:extLst>
              <a:ext uri="{FF2B5EF4-FFF2-40B4-BE49-F238E27FC236}">
                <a16:creationId xmlns:a16="http://schemas.microsoft.com/office/drawing/2014/main" id="{B5AD124E-42E2-5838-CDF5-12F3F30E9637}"/>
              </a:ext>
            </a:extLst>
          </p:cNvPr>
          <p:cNvPicPr>
            <a:picLocks noChangeAspect="1"/>
          </p:cNvPicPr>
          <p:nvPr/>
        </p:nvPicPr>
        <p:blipFill>
          <a:blip r:embed="rId3"/>
          <a:stretch>
            <a:fillRect/>
          </a:stretch>
        </p:blipFill>
        <p:spPr>
          <a:xfrm>
            <a:off x="11254155" y="5466555"/>
            <a:ext cx="1031630" cy="1377226"/>
          </a:xfrm>
          <a:prstGeom prst="rect">
            <a:avLst/>
          </a:prstGeom>
        </p:spPr>
      </p:pic>
    </p:spTree>
    <p:extLst>
      <p:ext uri="{BB962C8B-B14F-4D97-AF65-F5344CB8AC3E}">
        <p14:creationId xmlns:p14="http://schemas.microsoft.com/office/powerpoint/2010/main" val="2913707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463D4-6706-CB46-AFFD-A85ED5BE6DA9}"/>
              </a:ext>
            </a:extLst>
          </p:cNvPr>
          <p:cNvSpPr>
            <a:spLocks noGrp="1"/>
          </p:cNvSpPr>
          <p:nvPr>
            <p:ph type="title"/>
          </p:nvPr>
        </p:nvSpPr>
        <p:spPr/>
        <p:txBody>
          <a:bodyPr/>
          <a:lstStyle/>
          <a:p>
            <a:r>
              <a:rPr lang="en-US" dirty="0">
                <a:latin typeface="Helvetica" pitchFamily="2" charset="0"/>
              </a:rPr>
              <a:t>Fabrication Process</a:t>
            </a:r>
          </a:p>
        </p:txBody>
      </p:sp>
      <p:sp>
        <p:nvSpPr>
          <p:cNvPr id="3" name="Content Placeholder 2">
            <a:extLst>
              <a:ext uri="{FF2B5EF4-FFF2-40B4-BE49-F238E27FC236}">
                <a16:creationId xmlns:a16="http://schemas.microsoft.com/office/drawing/2014/main" id="{E808E82E-80D6-0C71-85B0-B7B41A91C063}"/>
              </a:ext>
            </a:extLst>
          </p:cNvPr>
          <p:cNvSpPr>
            <a:spLocks noGrp="1"/>
          </p:cNvSpPr>
          <p:nvPr>
            <p:ph idx="1"/>
          </p:nvPr>
        </p:nvSpPr>
        <p:spPr>
          <a:xfrm>
            <a:off x="1080847" y="1560170"/>
            <a:ext cx="9404723" cy="5121983"/>
          </a:xfrm>
        </p:spPr>
        <p:txBody>
          <a:bodyPr>
            <a:noAutofit/>
          </a:bodyPr>
          <a:lstStyle/>
          <a:p>
            <a:r>
              <a:rPr lang="en-US" b="1" dirty="0">
                <a:latin typeface="Helvetica" pitchFamily="2" charset="0"/>
              </a:rPr>
              <a:t>Clean: </a:t>
            </a:r>
            <a:r>
              <a:rPr lang="en-US" dirty="0">
                <a:latin typeface="Helvetica" pitchFamily="2" charset="0"/>
              </a:rPr>
              <a:t>We clean the sample with a mixture of sulfuric acid and nitric acid.</a:t>
            </a:r>
          </a:p>
          <a:p>
            <a:r>
              <a:rPr lang="en-US" b="1" dirty="0">
                <a:latin typeface="Helvetica" pitchFamily="2" charset="0"/>
              </a:rPr>
              <a:t>Photoresist Layers: </a:t>
            </a:r>
            <a:r>
              <a:rPr lang="en-US" dirty="0">
                <a:latin typeface="Helvetica" pitchFamily="2" charset="0"/>
              </a:rPr>
              <a:t>Using a CEE spinner we add 2 layers of photoresist with baking time in between.</a:t>
            </a:r>
          </a:p>
          <a:p>
            <a:r>
              <a:rPr lang="en-US" b="1" dirty="0">
                <a:latin typeface="Helvetica" pitchFamily="2" charset="0"/>
              </a:rPr>
              <a:t>Exposing to UV: </a:t>
            </a:r>
            <a:r>
              <a:rPr lang="en-US" dirty="0">
                <a:latin typeface="Helvetica" pitchFamily="2" charset="0"/>
              </a:rPr>
              <a:t>Using the OAI808 aligner, we align our sample with a mask and expose it for about 4 seconds. </a:t>
            </a:r>
          </a:p>
          <a:p>
            <a:r>
              <a:rPr lang="en-US" b="1" dirty="0">
                <a:latin typeface="Helvetica" pitchFamily="2" charset="0"/>
              </a:rPr>
              <a:t>Develop: </a:t>
            </a:r>
            <a:r>
              <a:rPr lang="en-US" dirty="0">
                <a:latin typeface="Helvetica" pitchFamily="2" charset="0"/>
              </a:rPr>
              <a:t>Using around 50 mL of developer (MIF300), we swirl our sample for around 40 seconds and then clean with DI water and dry with nitrogen.</a:t>
            </a:r>
          </a:p>
          <a:p>
            <a:r>
              <a:rPr lang="en-US" b="1" dirty="0">
                <a:latin typeface="Helvetica" pitchFamily="2" charset="0"/>
              </a:rPr>
              <a:t>Metal Deposition: </a:t>
            </a:r>
            <a:r>
              <a:rPr lang="en-US" dirty="0">
                <a:latin typeface="Helvetica" pitchFamily="2" charset="0"/>
              </a:rPr>
              <a:t>Using the </a:t>
            </a:r>
            <a:r>
              <a:rPr lang="en-US" dirty="0" err="1">
                <a:latin typeface="Helvetica" pitchFamily="2" charset="0"/>
              </a:rPr>
              <a:t>Lesker</a:t>
            </a:r>
            <a:r>
              <a:rPr lang="en-US" dirty="0">
                <a:latin typeface="Helvetica" pitchFamily="2" charset="0"/>
              </a:rPr>
              <a:t> 3 we deposit metal contacts onto the n-side.</a:t>
            </a:r>
          </a:p>
          <a:p>
            <a:r>
              <a:rPr lang="en-US" b="1" dirty="0">
                <a:latin typeface="Helvetica" pitchFamily="2" charset="0"/>
              </a:rPr>
              <a:t>Lift-off: </a:t>
            </a:r>
            <a:r>
              <a:rPr lang="en-US" dirty="0">
                <a:latin typeface="Helvetica" pitchFamily="2" charset="0"/>
              </a:rPr>
              <a:t>We heat up a small amount of stripper (AZ400T) to 150ºC and place our sample in the stripper for 15 minutes. Sample is then rinsed with DI water until the excess metal lifts off and the pattern is visible.</a:t>
            </a:r>
          </a:p>
          <a:p>
            <a:r>
              <a:rPr lang="en-US" b="1" dirty="0">
                <a:latin typeface="Helvetica" pitchFamily="2" charset="0"/>
              </a:rPr>
              <a:t>Metal Deposition: </a:t>
            </a:r>
            <a:r>
              <a:rPr lang="en-US" dirty="0">
                <a:latin typeface="Helvetica" pitchFamily="2" charset="0"/>
              </a:rPr>
              <a:t>Using the </a:t>
            </a:r>
            <a:r>
              <a:rPr lang="en-US" dirty="0" err="1">
                <a:latin typeface="Helvetica" pitchFamily="2" charset="0"/>
              </a:rPr>
              <a:t>Lesker</a:t>
            </a:r>
            <a:r>
              <a:rPr lang="en-US" dirty="0">
                <a:latin typeface="Helvetica" pitchFamily="2" charset="0"/>
              </a:rPr>
              <a:t> 3 we deposit metal contacts onto the p-side.</a:t>
            </a:r>
            <a:endParaRPr lang="en-US" b="1" dirty="0">
              <a:latin typeface="Helvetica" pitchFamily="2" charset="0"/>
            </a:endParaRPr>
          </a:p>
        </p:txBody>
      </p:sp>
      <p:pic>
        <p:nvPicPr>
          <p:cNvPr id="4" name="Picture 3" descr="A picture containing text, device&#10;&#10;Description automatically generated">
            <a:extLst>
              <a:ext uri="{FF2B5EF4-FFF2-40B4-BE49-F238E27FC236}">
                <a16:creationId xmlns:a16="http://schemas.microsoft.com/office/drawing/2014/main" id="{FC08F905-27C0-C7F3-B2A3-1518FAC7F0E8}"/>
              </a:ext>
            </a:extLst>
          </p:cNvPr>
          <p:cNvPicPr>
            <a:picLocks noChangeAspect="1"/>
          </p:cNvPicPr>
          <p:nvPr/>
        </p:nvPicPr>
        <p:blipFill>
          <a:blip r:embed="rId2"/>
          <a:stretch>
            <a:fillRect/>
          </a:stretch>
        </p:blipFill>
        <p:spPr>
          <a:xfrm>
            <a:off x="11254155" y="5466555"/>
            <a:ext cx="1031630" cy="1377226"/>
          </a:xfrm>
          <a:prstGeom prst="rect">
            <a:avLst/>
          </a:prstGeom>
        </p:spPr>
      </p:pic>
    </p:spTree>
    <p:extLst>
      <p:ext uri="{BB962C8B-B14F-4D97-AF65-F5344CB8AC3E}">
        <p14:creationId xmlns:p14="http://schemas.microsoft.com/office/powerpoint/2010/main" val="2155562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64" name="Picture 47">
            <a:extLst>
              <a:ext uri="{FF2B5EF4-FFF2-40B4-BE49-F238E27FC236}">
                <a16:creationId xmlns:a16="http://schemas.microsoft.com/office/drawing/2014/main" id="{BD310164-D3A3-415E-9D94-5D21D9FB2F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65" name="Picture 49">
            <a:extLst>
              <a:ext uri="{FF2B5EF4-FFF2-40B4-BE49-F238E27FC236}">
                <a16:creationId xmlns:a16="http://schemas.microsoft.com/office/drawing/2014/main" id="{BE586E08-18BF-4AB1-AB48-4005D56734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66" name="Oval 51">
            <a:extLst>
              <a:ext uri="{FF2B5EF4-FFF2-40B4-BE49-F238E27FC236}">
                <a16:creationId xmlns:a16="http://schemas.microsoft.com/office/drawing/2014/main" id="{4A497DBC-2692-42B4-A606-31024033F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67" name="Picture 53">
            <a:extLst>
              <a:ext uri="{FF2B5EF4-FFF2-40B4-BE49-F238E27FC236}">
                <a16:creationId xmlns:a16="http://schemas.microsoft.com/office/drawing/2014/main" id="{3517A192-66A9-4297-9284-65580829AB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68" name="Picture 55">
            <a:extLst>
              <a:ext uri="{FF2B5EF4-FFF2-40B4-BE49-F238E27FC236}">
                <a16:creationId xmlns:a16="http://schemas.microsoft.com/office/drawing/2014/main" id="{130825ED-0133-430D-BBBB-50B6F522844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69" name="Rectangle 57">
            <a:extLst>
              <a:ext uri="{FF2B5EF4-FFF2-40B4-BE49-F238E27FC236}">
                <a16:creationId xmlns:a16="http://schemas.microsoft.com/office/drawing/2014/main" id="{633F040E-FA1C-4EDC-B925-7EFCB95828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0" name="Rectangle 59">
            <a:extLst>
              <a:ext uri="{FF2B5EF4-FFF2-40B4-BE49-F238E27FC236}">
                <a16:creationId xmlns:a16="http://schemas.microsoft.com/office/drawing/2014/main" id="{3FDC3884-AF10-42EC-A828-643B6154F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914" y="639905"/>
            <a:ext cx="6915664" cy="55781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indoor&#10;&#10;Description automatically generated">
            <a:extLst>
              <a:ext uri="{FF2B5EF4-FFF2-40B4-BE49-F238E27FC236}">
                <a16:creationId xmlns:a16="http://schemas.microsoft.com/office/drawing/2014/main" id="{05C54440-9E54-690F-7D82-E0CD72CB80E3}"/>
              </a:ext>
            </a:extLst>
          </p:cNvPr>
          <p:cNvPicPr>
            <a:picLocks noChangeAspect="1"/>
          </p:cNvPicPr>
          <p:nvPr/>
        </p:nvPicPr>
        <p:blipFill rotWithShape="1">
          <a:blip r:embed="rId7"/>
          <a:srcRect t="7419" r="-3" b="12815"/>
          <a:stretch/>
        </p:blipFill>
        <p:spPr>
          <a:xfrm>
            <a:off x="4397519" y="959948"/>
            <a:ext cx="2799962" cy="2369532"/>
          </a:xfrm>
          <a:prstGeom prst="rect">
            <a:avLst/>
          </a:prstGeom>
          <a:effectLst/>
        </p:spPr>
      </p:pic>
      <p:pic>
        <p:nvPicPr>
          <p:cNvPr id="5" name="Picture 4" descr="A picture containing plate, indoor, white, dishware&#10;&#10;Description automatically generated">
            <a:extLst>
              <a:ext uri="{FF2B5EF4-FFF2-40B4-BE49-F238E27FC236}">
                <a16:creationId xmlns:a16="http://schemas.microsoft.com/office/drawing/2014/main" id="{A0087DF6-C2E4-30DF-5368-D83CD27628DC}"/>
              </a:ext>
            </a:extLst>
          </p:cNvPr>
          <p:cNvPicPr>
            <a:picLocks noChangeAspect="1"/>
          </p:cNvPicPr>
          <p:nvPr/>
        </p:nvPicPr>
        <p:blipFill rotWithShape="1">
          <a:blip r:embed="rId8"/>
          <a:srcRect t="6378" r="-1" b="9804"/>
          <a:stretch/>
        </p:blipFill>
        <p:spPr>
          <a:xfrm>
            <a:off x="4392109" y="3528520"/>
            <a:ext cx="2805372" cy="2368485"/>
          </a:xfrm>
          <a:prstGeom prst="rect">
            <a:avLst/>
          </a:prstGeom>
          <a:effectLst/>
        </p:spPr>
      </p:pic>
      <p:pic>
        <p:nvPicPr>
          <p:cNvPr id="9" name="Picture 8" descr="A picture containing text, envelope&#10;&#10;Description automatically generated">
            <a:extLst>
              <a:ext uri="{FF2B5EF4-FFF2-40B4-BE49-F238E27FC236}">
                <a16:creationId xmlns:a16="http://schemas.microsoft.com/office/drawing/2014/main" id="{5E4513A7-0CAC-DA83-D34B-A211D690C717}"/>
              </a:ext>
            </a:extLst>
          </p:cNvPr>
          <p:cNvPicPr>
            <a:picLocks noChangeAspect="1"/>
          </p:cNvPicPr>
          <p:nvPr/>
        </p:nvPicPr>
        <p:blipFill rotWithShape="1">
          <a:blip r:embed="rId9"/>
          <a:srcRect t="6110" r="2" b="13276"/>
          <a:stretch/>
        </p:blipFill>
        <p:spPr>
          <a:xfrm>
            <a:off x="1076657" y="3528520"/>
            <a:ext cx="2797214" cy="2369532"/>
          </a:xfrm>
          <a:prstGeom prst="rect">
            <a:avLst/>
          </a:prstGeom>
          <a:effectLst/>
        </p:spPr>
      </p:pic>
      <p:pic>
        <p:nvPicPr>
          <p:cNvPr id="11" name="Picture 10" descr="A picture containing painted&#10;&#10;Description automatically generated">
            <a:extLst>
              <a:ext uri="{FF2B5EF4-FFF2-40B4-BE49-F238E27FC236}">
                <a16:creationId xmlns:a16="http://schemas.microsoft.com/office/drawing/2014/main" id="{07FB2B8F-3A55-1F93-5B2D-52800DDA466E}"/>
              </a:ext>
            </a:extLst>
          </p:cNvPr>
          <p:cNvPicPr>
            <a:picLocks noChangeAspect="1"/>
          </p:cNvPicPr>
          <p:nvPr/>
        </p:nvPicPr>
        <p:blipFill rotWithShape="1">
          <a:blip r:embed="rId10"/>
          <a:srcRect l="1457" r="9480" b="-2"/>
          <a:stretch/>
        </p:blipFill>
        <p:spPr>
          <a:xfrm>
            <a:off x="1068996" y="959948"/>
            <a:ext cx="2812535" cy="2368485"/>
          </a:xfrm>
          <a:prstGeom prst="rect">
            <a:avLst/>
          </a:prstGeom>
          <a:effectLst/>
        </p:spPr>
      </p:pic>
      <p:pic>
        <p:nvPicPr>
          <p:cNvPr id="12" name="Picture 11" descr="A picture containing text, device&#10;&#10;Description automatically generated">
            <a:extLst>
              <a:ext uri="{FF2B5EF4-FFF2-40B4-BE49-F238E27FC236}">
                <a16:creationId xmlns:a16="http://schemas.microsoft.com/office/drawing/2014/main" id="{E74FE5DD-8456-FDFE-A377-6750DD7635E1}"/>
              </a:ext>
            </a:extLst>
          </p:cNvPr>
          <p:cNvPicPr>
            <a:picLocks noChangeAspect="1"/>
          </p:cNvPicPr>
          <p:nvPr/>
        </p:nvPicPr>
        <p:blipFill>
          <a:blip r:embed="rId11"/>
          <a:stretch>
            <a:fillRect/>
          </a:stretch>
        </p:blipFill>
        <p:spPr>
          <a:xfrm>
            <a:off x="11254155" y="5466555"/>
            <a:ext cx="1031630" cy="1377226"/>
          </a:xfrm>
          <a:prstGeom prst="rect">
            <a:avLst/>
          </a:prstGeom>
        </p:spPr>
      </p:pic>
    </p:spTree>
    <p:extLst>
      <p:ext uri="{BB962C8B-B14F-4D97-AF65-F5344CB8AC3E}">
        <p14:creationId xmlns:p14="http://schemas.microsoft.com/office/powerpoint/2010/main" val="205238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7AC14-DA19-00B9-AC4A-56F109C36F8D}"/>
              </a:ext>
            </a:extLst>
          </p:cNvPr>
          <p:cNvSpPr>
            <a:spLocks noGrp="1"/>
          </p:cNvSpPr>
          <p:nvPr>
            <p:ph type="title"/>
          </p:nvPr>
        </p:nvSpPr>
        <p:spPr>
          <a:xfrm>
            <a:off x="646112" y="452718"/>
            <a:ext cx="5004412" cy="1400530"/>
          </a:xfrm>
        </p:spPr>
        <p:txBody>
          <a:bodyPr/>
          <a:lstStyle/>
          <a:p>
            <a:r>
              <a:rPr lang="en-US" dirty="0">
                <a:latin typeface="Helvetica" pitchFamily="2" charset="0"/>
              </a:rPr>
              <a:t>Radiation Testing </a:t>
            </a:r>
          </a:p>
        </p:txBody>
      </p:sp>
      <p:sp>
        <p:nvSpPr>
          <p:cNvPr id="3" name="Content Placeholder 2">
            <a:extLst>
              <a:ext uri="{FF2B5EF4-FFF2-40B4-BE49-F238E27FC236}">
                <a16:creationId xmlns:a16="http://schemas.microsoft.com/office/drawing/2014/main" id="{FEBDCFEA-87FC-6316-CFC5-1D58285C234F}"/>
              </a:ext>
            </a:extLst>
          </p:cNvPr>
          <p:cNvSpPr>
            <a:spLocks noGrp="1"/>
          </p:cNvSpPr>
          <p:nvPr>
            <p:ph idx="1"/>
          </p:nvPr>
        </p:nvSpPr>
        <p:spPr>
          <a:xfrm>
            <a:off x="1103312" y="2052918"/>
            <a:ext cx="4547211" cy="4352363"/>
          </a:xfrm>
        </p:spPr>
        <p:txBody>
          <a:bodyPr/>
          <a:lstStyle/>
          <a:p>
            <a:r>
              <a:rPr lang="en-US" dirty="0">
                <a:latin typeface="Helvetica" pitchFamily="2" charset="0"/>
              </a:rPr>
              <a:t>The Transient Current Technique (TCT) is used to carry out the testing.</a:t>
            </a:r>
          </a:p>
          <a:p>
            <a:r>
              <a:rPr lang="en-US" dirty="0">
                <a:latin typeface="Helvetica" pitchFamily="2" charset="0"/>
              </a:rPr>
              <a:t>Analysis of the current pulse shape.</a:t>
            </a:r>
          </a:p>
          <a:p>
            <a:r>
              <a:rPr lang="en-US" dirty="0">
                <a:latin typeface="Helvetica" pitchFamily="2" charset="0"/>
              </a:rPr>
              <a:t>Allows for the analysis of the electric field profile and its properties.</a:t>
            </a:r>
          </a:p>
          <a:p>
            <a:r>
              <a:rPr lang="en-US" dirty="0">
                <a:latin typeface="Helvetica" pitchFamily="2" charset="0"/>
              </a:rPr>
              <a:t>TCT can be employed for radiation detection, </a:t>
            </a:r>
            <a:r>
              <a:rPr lang="en-US" dirty="0">
                <a:effectLst/>
                <a:latin typeface="Helvetica" pitchFamily="2" charset="0"/>
                <a:ea typeface="Calibri" panose="020F0502020204030204" pitchFamily="34" charset="0"/>
              </a:rPr>
              <a:t>measuring charge-carrier velocity and mobility, electron and hole lifetimes as well as average effective space charge</a:t>
            </a:r>
            <a:r>
              <a:rPr lang="en-US" dirty="0">
                <a:latin typeface="Helvetica" pitchFamily="2" charset="0"/>
                <a:ea typeface="Calibri" panose="020F0502020204030204" pitchFamily="34" charset="0"/>
              </a:rPr>
              <a:t>.</a:t>
            </a:r>
          </a:p>
          <a:p>
            <a:endParaRPr lang="en-US" dirty="0">
              <a:latin typeface="Helvetica" pitchFamily="2" charset="0"/>
            </a:endParaRPr>
          </a:p>
        </p:txBody>
      </p:sp>
      <p:cxnSp>
        <p:nvCxnSpPr>
          <p:cNvPr id="7" name="Straight Arrow Connector 6">
            <a:extLst>
              <a:ext uri="{FF2B5EF4-FFF2-40B4-BE49-F238E27FC236}">
                <a16:creationId xmlns:a16="http://schemas.microsoft.com/office/drawing/2014/main" id="{AD0D5376-10CE-C50A-5247-B0DE92593284}"/>
              </a:ext>
            </a:extLst>
          </p:cNvPr>
          <p:cNvCxnSpPr/>
          <p:nvPr/>
        </p:nvCxnSpPr>
        <p:spPr>
          <a:xfrm>
            <a:off x="7760677" y="2321169"/>
            <a:ext cx="3188677"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FAFC860-FBA4-5A58-98B4-0D9229311949}"/>
              </a:ext>
            </a:extLst>
          </p:cNvPr>
          <p:cNvCxnSpPr>
            <a:cxnSpLocks/>
          </p:cNvCxnSpPr>
          <p:nvPr/>
        </p:nvCxnSpPr>
        <p:spPr>
          <a:xfrm flipV="1">
            <a:off x="7760677" y="1230923"/>
            <a:ext cx="0" cy="109024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3B3F695-CD43-BB87-D71C-AEB30D97E363}"/>
              </a:ext>
            </a:extLst>
          </p:cNvPr>
          <p:cNvCxnSpPr>
            <a:cxnSpLocks/>
          </p:cNvCxnSpPr>
          <p:nvPr/>
        </p:nvCxnSpPr>
        <p:spPr>
          <a:xfrm>
            <a:off x="7760676" y="1500555"/>
            <a:ext cx="2710679" cy="82061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7D755DC-1873-4B4C-7E6C-A23EE03C1717}"/>
              </a:ext>
            </a:extLst>
          </p:cNvPr>
          <p:cNvSpPr txBox="1"/>
          <p:nvPr/>
        </p:nvSpPr>
        <p:spPr>
          <a:xfrm>
            <a:off x="8737095" y="2321168"/>
            <a:ext cx="1046001" cy="369332"/>
          </a:xfrm>
          <a:prstGeom prst="rect">
            <a:avLst/>
          </a:prstGeom>
          <a:noFill/>
        </p:spPr>
        <p:txBody>
          <a:bodyPr wrap="square" rtlCol="0">
            <a:spAutoFit/>
          </a:bodyPr>
          <a:lstStyle/>
          <a:p>
            <a:r>
              <a:rPr lang="en-US" dirty="0">
                <a:latin typeface="Helvetica" pitchFamily="2" charset="0"/>
              </a:rPr>
              <a:t>Position</a:t>
            </a:r>
          </a:p>
        </p:txBody>
      </p:sp>
      <p:sp>
        <p:nvSpPr>
          <p:cNvPr id="16" name="TextBox 15">
            <a:extLst>
              <a:ext uri="{FF2B5EF4-FFF2-40B4-BE49-F238E27FC236}">
                <a16:creationId xmlns:a16="http://schemas.microsoft.com/office/drawing/2014/main" id="{DA438293-E432-15B7-8A5B-668FA24DF74C}"/>
              </a:ext>
            </a:extLst>
          </p:cNvPr>
          <p:cNvSpPr txBox="1"/>
          <p:nvPr/>
        </p:nvSpPr>
        <p:spPr>
          <a:xfrm rot="16200000">
            <a:off x="6819993" y="1585965"/>
            <a:ext cx="1501689" cy="369332"/>
          </a:xfrm>
          <a:prstGeom prst="rect">
            <a:avLst/>
          </a:prstGeom>
          <a:noFill/>
        </p:spPr>
        <p:txBody>
          <a:bodyPr wrap="square" rtlCol="0">
            <a:spAutoFit/>
          </a:bodyPr>
          <a:lstStyle/>
          <a:p>
            <a:r>
              <a:rPr lang="en-US" dirty="0">
                <a:latin typeface="Helvetica" pitchFamily="2" charset="0"/>
              </a:rPr>
              <a:t>Electric Field</a:t>
            </a:r>
          </a:p>
        </p:txBody>
      </p:sp>
      <p:sp>
        <p:nvSpPr>
          <p:cNvPr id="17" name="Rectangle 16">
            <a:extLst>
              <a:ext uri="{FF2B5EF4-FFF2-40B4-BE49-F238E27FC236}">
                <a16:creationId xmlns:a16="http://schemas.microsoft.com/office/drawing/2014/main" id="{F406E37D-FED4-6DFE-5A3F-B57A764F0BAF}"/>
              </a:ext>
            </a:extLst>
          </p:cNvPr>
          <p:cNvSpPr/>
          <p:nvPr/>
        </p:nvSpPr>
        <p:spPr>
          <a:xfrm>
            <a:off x="7386171" y="3038168"/>
            <a:ext cx="4019248" cy="884903"/>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F991CD7-AF92-8819-3AFC-2C329DC5E1CF}"/>
              </a:ext>
            </a:extLst>
          </p:cNvPr>
          <p:cNvSpPr/>
          <p:nvPr/>
        </p:nvSpPr>
        <p:spPr>
          <a:xfrm>
            <a:off x="10949354" y="3038168"/>
            <a:ext cx="456065" cy="88490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F7D670D-57DC-5810-9BC4-C98D9D6BE6C9}"/>
              </a:ext>
            </a:extLst>
          </p:cNvPr>
          <p:cNvSpPr/>
          <p:nvPr/>
        </p:nvSpPr>
        <p:spPr>
          <a:xfrm>
            <a:off x="7386171" y="3038168"/>
            <a:ext cx="369333" cy="884903"/>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a:extLst>
              <a:ext uri="{FF2B5EF4-FFF2-40B4-BE49-F238E27FC236}">
                <a16:creationId xmlns:a16="http://schemas.microsoft.com/office/drawing/2014/main" id="{5A3D3969-6A57-7F2E-C7F7-6DA4EE346455}"/>
              </a:ext>
            </a:extLst>
          </p:cNvPr>
          <p:cNvSpPr txBox="1"/>
          <p:nvPr/>
        </p:nvSpPr>
        <p:spPr>
          <a:xfrm>
            <a:off x="7386171" y="3923071"/>
            <a:ext cx="334297" cy="369332"/>
          </a:xfrm>
          <a:prstGeom prst="rect">
            <a:avLst/>
          </a:prstGeom>
          <a:noFill/>
        </p:spPr>
        <p:txBody>
          <a:bodyPr wrap="square" rtlCol="0">
            <a:spAutoFit/>
          </a:bodyPr>
          <a:lstStyle/>
          <a:p>
            <a:r>
              <a:rPr lang="en-US" dirty="0">
                <a:latin typeface="Helvetica" pitchFamily="2" charset="0"/>
              </a:rPr>
              <a:t>P</a:t>
            </a:r>
          </a:p>
        </p:txBody>
      </p:sp>
      <p:sp>
        <p:nvSpPr>
          <p:cNvPr id="21" name="TextBox 20">
            <a:extLst>
              <a:ext uri="{FF2B5EF4-FFF2-40B4-BE49-F238E27FC236}">
                <a16:creationId xmlns:a16="http://schemas.microsoft.com/office/drawing/2014/main" id="{08E63346-FB47-4FB4-1C23-C33C56EDA708}"/>
              </a:ext>
            </a:extLst>
          </p:cNvPr>
          <p:cNvSpPr txBox="1"/>
          <p:nvPr/>
        </p:nvSpPr>
        <p:spPr>
          <a:xfrm>
            <a:off x="11010237" y="3926610"/>
            <a:ext cx="334297" cy="369332"/>
          </a:xfrm>
          <a:prstGeom prst="rect">
            <a:avLst/>
          </a:prstGeom>
          <a:noFill/>
        </p:spPr>
        <p:txBody>
          <a:bodyPr wrap="square" rtlCol="0">
            <a:spAutoFit/>
          </a:bodyPr>
          <a:lstStyle/>
          <a:p>
            <a:r>
              <a:rPr lang="en-US" dirty="0">
                <a:latin typeface="Helvetica" pitchFamily="2" charset="0"/>
              </a:rPr>
              <a:t>N</a:t>
            </a:r>
          </a:p>
        </p:txBody>
      </p:sp>
      <p:sp>
        <p:nvSpPr>
          <p:cNvPr id="22" name="TextBox 21">
            <a:extLst>
              <a:ext uri="{FF2B5EF4-FFF2-40B4-BE49-F238E27FC236}">
                <a16:creationId xmlns:a16="http://schemas.microsoft.com/office/drawing/2014/main" id="{B17EE340-95A3-F0B4-5B99-E2A2129D9553}"/>
              </a:ext>
            </a:extLst>
          </p:cNvPr>
          <p:cNvSpPr txBox="1"/>
          <p:nvPr/>
        </p:nvSpPr>
        <p:spPr>
          <a:xfrm>
            <a:off x="8771067" y="3923071"/>
            <a:ext cx="1182388" cy="369332"/>
          </a:xfrm>
          <a:prstGeom prst="rect">
            <a:avLst/>
          </a:prstGeom>
          <a:noFill/>
        </p:spPr>
        <p:txBody>
          <a:bodyPr wrap="square" rtlCol="0">
            <a:spAutoFit/>
          </a:bodyPr>
          <a:lstStyle/>
          <a:p>
            <a:r>
              <a:rPr lang="en-US" dirty="0">
                <a:latin typeface="Helvetica" pitchFamily="2" charset="0"/>
              </a:rPr>
              <a:t>Intrinsic </a:t>
            </a:r>
          </a:p>
        </p:txBody>
      </p:sp>
      <p:sp>
        <p:nvSpPr>
          <p:cNvPr id="23" name="Rectangle 22">
            <a:extLst>
              <a:ext uri="{FF2B5EF4-FFF2-40B4-BE49-F238E27FC236}">
                <a16:creationId xmlns:a16="http://schemas.microsoft.com/office/drawing/2014/main" id="{F3A11C58-6617-C9A8-EDA3-2BAD40019B6C}"/>
              </a:ext>
            </a:extLst>
          </p:cNvPr>
          <p:cNvSpPr/>
          <p:nvPr/>
        </p:nvSpPr>
        <p:spPr>
          <a:xfrm>
            <a:off x="6140242" y="3314545"/>
            <a:ext cx="875071" cy="403122"/>
          </a:xfrm>
          <a:prstGeom prst="rect">
            <a:avLst/>
          </a:prstGeom>
          <a:solidFill>
            <a:schemeClr val="tx1">
              <a:lumMod val="65000"/>
            </a:schemeClr>
          </a:solidFill>
          <a:ln>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iangle 23">
            <a:extLst>
              <a:ext uri="{FF2B5EF4-FFF2-40B4-BE49-F238E27FC236}">
                <a16:creationId xmlns:a16="http://schemas.microsoft.com/office/drawing/2014/main" id="{EA455BF2-223F-BC86-4F0D-285D7077D800}"/>
              </a:ext>
            </a:extLst>
          </p:cNvPr>
          <p:cNvSpPr/>
          <p:nvPr/>
        </p:nvSpPr>
        <p:spPr>
          <a:xfrm rot="5400000">
            <a:off x="7006019" y="3348957"/>
            <a:ext cx="403121" cy="3342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C3D6D669-5FBD-2525-1D21-0AAD1D0564EE}"/>
                  </a:ext>
                </a:extLst>
              </p:cNvPr>
              <p:cNvSpPr txBox="1"/>
              <p:nvPr/>
            </p:nvSpPr>
            <p:spPr>
              <a:xfrm>
                <a:off x="6140242" y="2726852"/>
                <a:ext cx="1283987" cy="615553"/>
              </a:xfrm>
              <a:prstGeom prst="rect">
                <a:avLst/>
              </a:prstGeom>
              <a:noFill/>
            </p:spPr>
            <p:txBody>
              <a:bodyPr wrap="square" rtlCol="0">
                <a:spAutoFit/>
              </a:bodyPr>
              <a:lstStyle/>
              <a:p>
                <a14:m>
                  <m:oMath xmlns:m="http://schemas.openxmlformats.org/officeDocument/2006/math">
                    <m:r>
                      <a:rPr lang="en-US" i="1" smtClean="0">
                        <a:latin typeface="Cambria Math" panose="02040503050406030204" pitchFamily="18" charset="0"/>
                        <a:ea typeface="Cambria Math" panose="02040503050406030204" pitchFamily="18" charset="0"/>
                      </a:rPr>
                      <m:t>𝛼</m:t>
                    </m:r>
                  </m:oMath>
                </a14:m>
                <a:r>
                  <a:rPr lang="en-US" dirty="0"/>
                  <a:t> </a:t>
                </a:r>
                <a:r>
                  <a:rPr lang="en-US" sz="1600" dirty="0">
                    <a:latin typeface="Helvetica" pitchFamily="2" charset="0"/>
                  </a:rPr>
                  <a:t>particle source</a:t>
                </a:r>
              </a:p>
            </p:txBody>
          </p:sp>
        </mc:Choice>
        <mc:Fallback xmlns="">
          <p:sp>
            <p:nvSpPr>
              <p:cNvPr id="25" name="TextBox 24">
                <a:extLst>
                  <a:ext uri="{FF2B5EF4-FFF2-40B4-BE49-F238E27FC236}">
                    <a16:creationId xmlns:a16="http://schemas.microsoft.com/office/drawing/2014/main" id="{C3D6D669-5FBD-2525-1D21-0AAD1D0564EE}"/>
                  </a:ext>
                </a:extLst>
              </p:cNvPr>
              <p:cNvSpPr txBox="1">
                <a:spLocks noRot="1" noChangeAspect="1" noMove="1" noResize="1" noEditPoints="1" noAdjustHandles="1" noChangeArrowheads="1" noChangeShapeType="1" noTextEdit="1"/>
              </p:cNvSpPr>
              <p:nvPr/>
            </p:nvSpPr>
            <p:spPr>
              <a:xfrm>
                <a:off x="6140242" y="2726852"/>
                <a:ext cx="1283987" cy="615553"/>
              </a:xfrm>
              <a:prstGeom prst="rect">
                <a:avLst/>
              </a:prstGeom>
              <a:blipFill>
                <a:blip r:embed="rId2"/>
                <a:stretch>
                  <a:fillRect l="-2941" b="-8000"/>
                </a:stretch>
              </a:blipFill>
            </p:spPr>
            <p:txBody>
              <a:bodyPr/>
              <a:lstStyle/>
              <a:p>
                <a:r>
                  <a:rPr lang="en-US">
                    <a:noFill/>
                  </a:rPr>
                  <a:t> </a:t>
                </a:r>
              </a:p>
            </p:txBody>
          </p:sp>
        </mc:Fallback>
      </mc:AlternateContent>
      <p:cxnSp>
        <p:nvCxnSpPr>
          <p:cNvPr id="27" name="Straight Arrow Connector 26">
            <a:extLst>
              <a:ext uri="{FF2B5EF4-FFF2-40B4-BE49-F238E27FC236}">
                <a16:creationId xmlns:a16="http://schemas.microsoft.com/office/drawing/2014/main" id="{77DE1D57-E526-99D8-0D5F-AC532D7C188C}"/>
              </a:ext>
            </a:extLst>
          </p:cNvPr>
          <p:cNvCxnSpPr>
            <a:cxnSpLocks/>
          </p:cNvCxnSpPr>
          <p:nvPr/>
        </p:nvCxnSpPr>
        <p:spPr>
          <a:xfrm>
            <a:off x="7553319" y="3516105"/>
            <a:ext cx="309501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51257E0-A33B-D2A8-90A6-109AC5FB8AB9}"/>
              </a:ext>
            </a:extLst>
          </p:cNvPr>
          <p:cNvCxnSpPr>
            <a:cxnSpLocks/>
          </p:cNvCxnSpPr>
          <p:nvPr/>
        </p:nvCxnSpPr>
        <p:spPr>
          <a:xfrm flipV="1">
            <a:off x="7854083" y="4608303"/>
            <a:ext cx="0" cy="109024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1B6D1BB-4A38-96D7-37D8-D6F40D6B9EF6}"/>
              </a:ext>
            </a:extLst>
          </p:cNvPr>
          <p:cNvCxnSpPr/>
          <p:nvPr/>
        </p:nvCxnSpPr>
        <p:spPr>
          <a:xfrm>
            <a:off x="7854083" y="5698549"/>
            <a:ext cx="3188677"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03C5D077-0730-7E1D-52A8-9FEC44718B62}"/>
              </a:ext>
            </a:extLst>
          </p:cNvPr>
          <p:cNvSpPr txBox="1"/>
          <p:nvPr/>
        </p:nvSpPr>
        <p:spPr>
          <a:xfrm rot="16200000">
            <a:off x="6918572" y="4968759"/>
            <a:ext cx="1501689" cy="369332"/>
          </a:xfrm>
          <a:prstGeom prst="rect">
            <a:avLst/>
          </a:prstGeom>
          <a:noFill/>
        </p:spPr>
        <p:txBody>
          <a:bodyPr wrap="square" rtlCol="0">
            <a:spAutoFit/>
          </a:bodyPr>
          <a:lstStyle/>
          <a:p>
            <a:r>
              <a:rPr lang="en-US" dirty="0">
                <a:latin typeface="Helvetica" pitchFamily="2" charset="0"/>
              </a:rPr>
              <a:t>TCT Current</a:t>
            </a:r>
          </a:p>
        </p:txBody>
      </p:sp>
      <p:sp>
        <p:nvSpPr>
          <p:cNvPr id="32" name="TextBox 31">
            <a:extLst>
              <a:ext uri="{FF2B5EF4-FFF2-40B4-BE49-F238E27FC236}">
                <a16:creationId xmlns:a16="http://schemas.microsoft.com/office/drawing/2014/main" id="{4B6E713F-3C3E-790D-2B1A-184F18C898B3}"/>
              </a:ext>
            </a:extLst>
          </p:cNvPr>
          <p:cNvSpPr txBox="1"/>
          <p:nvPr/>
        </p:nvSpPr>
        <p:spPr>
          <a:xfrm>
            <a:off x="8771067" y="5705929"/>
            <a:ext cx="1182388" cy="369332"/>
          </a:xfrm>
          <a:prstGeom prst="rect">
            <a:avLst/>
          </a:prstGeom>
          <a:noFill/>
        </p:spPr>
        <p:txBody>
          <a:bodyPr wrap="square" rtlCol="0">
            <a:spAutoFit/>
          </a:bodyPr>
          <a:lstStyle/>
          <a:p>
            <a:r>
              <a:rPr lang="en-US" dirty="0">
                <a:latin typeface="Helvetica" pitchFamily="2" charset="0"/>
              </a:rPr>
              <a:t>Time (ns)</a:t>
            </a:r>
          </a:p>
        </p:txBody>
      </p:sp>
      <p:sp>
        <p:nvSpPr>
          <p:cNvPr id="37" name="Freeform 36">
            <a:extLst>
              <a:ext uri="{FF2B5EF4-FFF2-40B4-BE49-F238E27FC236}">
                <a16:creationId xmlns:a16="http://schemas.microsoft.com/office/drawing/2014/main" id="{BCBC8D40-05D2-608C-1816-53F29D7C149F}"/>
              </a:ext>
            </a:extLst>
          </p:cNvPr>
          <p:cNvSpPr/>
          <p:nvPr/>
        </p:nvSpPr>
        <p:spPr>
          <a:xfrm>
            <a:off x="7907086" y="4695485"/>
            <a:ext cx="2910349" cy="1046104"/>
          </a:xfrm>
          <a:custGeom>
            <a:avLst/>
            <a:gdLst>
              <a:gd name="connsiteX0" fmla="*/ 0 w 2910349"/>
              <a:gd name="connsiteY0" fmla="*/ 1026439 h 1046104"/>
              <a:gd name="connsiteX1" fmla="*/ 157317 w 2910349"/>
              <a:gd name="connsiteY1" fmla="*/ 13717 h 1046104"/>
              <a:gd name="connsiteX2" fmla="*/ 924233 w 2910349"/>
              <a:gd name="connsiteY2" fmla="*/ 456168 h 1046104"/>
              <a:gd name="connsiteX3" fmla="*/ 1376517 w 2910349"/>
              <a:gd name="connsiteY3" fmla="*/ 682310 h 1046104"/>
              <a:gd name="connsiteX4" fmla="*/ 2379407 w 2910349"/>
              <a:gd name="connsiteY4" fmla="*/ 937949 h 1046104"/>
              <a:gd name="connsiteX5" fmla="*/ 2910349 w 2910349"/>
              <a:gd name="connsiteY5" fmla="*/ 1046104 h 104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0349" h="1046104">
                <a:moveTo>
                  <a:pt x="0" y="1026439"/>
                </a:moveTo>
                <a:cubicBezTo>
                  <a:pt x="1639" y="567600"/>
                  <a:pt x="3278" y="108762"/>
                  <a:pt x="157317" y="13717"/>
                </a:cubicBezTo>
                <a:cubicBezTo>
                  <a:pt x="311356" y="-81328"/>
                  <a:pt x="721033" y="344736"/>
                  <a:pt x="924233" y="456168"/>
                </a:cubicBezTo>
                <a:cubicBezTo>
                  <a:pt x="1127433" y="567600"/>
                  <a:pt x="1133988" y="602013"/>
                  <a:pt x="1376517" y="682310"/>
                </a:cubicBezTo>
                <a:cubicBezTo>
                  <a:pt x="1619046" y="762607"/>
                  <a:pt x="2123768" y="877317"/>
                  <a:pt x="2379407" y="937949"/>
                </a:cubicBezTo>
                <a:cubicBezTo>
                  <a:pt x="2635046" y="998581"/>
                  <a:pt x="2772697" y="1022342"/>
                  <a:pt x="2910349" y="104610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7131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C7B1D7-4D85-A82C-D397-D6B53F929D13}"/>
              </a:ext>
            </a:extLst>
          </p:cNvPr>
          <p:cNvSpPr>
            <a:spLocks noGrp="1"/>
          </p:cNvSpPr>
          <p:nvPr>
            <p:ph type="title"/>
          </p:nvPr>
        </p:nvSpPr>
        <p:spPr>
          <a:xfrm>
            <a:off x="648931" y="629266"/>
            <a:ext cx="4166510" cy="1622321"/>
          </a:xfrm>
        </p:spPr>
        <p:txBody>
          <a:bodyPr>
            <a:normAutofit/>
          </a:bodyPr>
          <a:lstStyle/>
          <a:p>
            <a:r>
              <a:rPr lang="en-US" dirty="0">
                <a:solidFill>
                  <a:srgbClr val="EBEBEB"/>
                </a:solidFill>
                <a:latin typeface="Helvetica" pitchFamily="2" charset="0"/>
              </a:rPr>
              <a:t>Results </a:t>
            </a:r>
          </a:p>
        </p:txBody>
      </p:sp>
      <p:sp>
        <p:nvSpPr>
          <p:cNvPr id="11"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3" name="Freeform: Shape 12">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4" name="Picture 3">
            <a:extLst>
              <a:ext uri="{FF2B5EF4-FFF2-40B4-BE49-F238E27FC236}">
                <a16:creationId xmlns:a16="http://schemas.microsoft.com/office/drawing/2014/main" id="{832DD0BE-2CDD-73E6-C794-01B568D7279E}"/>
              </a:ext>
            </a:extLst>
          </p:cNvPr>
          <p:cNvPicPr>
            <a:picLocks noChangeAspect="1"/>
          </p:cNvPicPr>
          <p:nvPr/>
        </p:nvPicPr>
        <p:blipFill>
          <a:blip r:embed="rId2"/>
          <a:stretch>
            <a:fillRect/>
          </a:stretch>
        </p:blipFill>
        <p:spPr>
          <a:xfrm>
            <a:off x="5464371" y="1838352"/>
            <a:ext cx="6749883" cy="3940148"/>
          </a:xfrm>
          <a:prstGeom prst="rect">
            <a:avLst/>
          </a:prstGeom>
          <a:effectLst/>
        </p:spPr>
      </p:pic>
      <p:sp>
        <p:nvSpPr>
          <p:cNvPr id="15" name="Rectangle 14">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F58A3ED-9269-0883-27DB-E1A40CD996CE}"/>
                  </a:ext>
                </a:extLst>
              </p:cNvPr>
              <p:cNvSpPr>
                <a:spLocks noGrp="1"/>
              </p:cNvSpPr>
              <p:nvPr>
                <p:ph idx="1"/>
              </p:nvPr>
            </p:nvSpPr>
            <p:spPr>
              <a:xfrm>
                <a:off x="648931" y="1536290"/>
                <a:ext cx="4166509" cy="3785419"/>
              </a:xfrm>
            </p:spPr>
            <p:txBody>
              <a:bodyPr>
                <a:normAutofit/>
              </a:bodyPr>
              <a:lstStyle/>
              <a:p>
                <a:r>
                  <a:rPr lang="en-US" dirty="0">
                    <a:solidFill>
                      <a:srgbClr val="EBEBEB"/>
                    </a:solidFill>
                    <a:latin typeface="Helvetica" pitchFamily="2" charset="0"/>
                  </a:rPr>
                  <a:t>Some diodes showed ohmic behavior </a:t>
                </a:r>
                <a14:m>
                  <m:oMath xmlns:m="http://schemas.openxmlformats.org/officeDocument/2006/math">
                    <m:r>
                      <a:rPr lang="en-US" i="1" smtClean="0">
                        <a:solidFill>
                          <a:srgbClr val="EBEBEB"/>
                        </a:solidFill>
                        <a:latin typeface="Cambria Math" panose="02040503050406030204" pitchFamily="18" charset="0"/>
                        <a:ea typeface="Cambria Math" panose="02040503050406030204" pitchFamily="18" charset="0"/>
                      </a:rPr>
                      <m:t>~</m:t>
                    </m:r>
                    <m:r>
                      <a:rPr lang="en-US" b="0" i="1" smtClean="0">
                        <a:solidFill>
                          <a:srgbClr val="EBEBEB"/>
                        </a:solidFill>
                        <a:latin typeface="Cambria Math" panose="02040503050406030204" pitchFamily="18" charset="0"/>
                        <a:ea typeface="Cambria Math" panose="02040503050406030204" pitchFamily="18" charset="0"/>
                      </a:rPr>
                      <m:t>4</m:t>
                    </m:r>
                    <m:r>
                      <m:rPr>
                        <m:sty m:val="p"/>
                      </m:rPr>
                      <a:rPr lang="el-GR" b="0" i="1" smtClean="0">
                        <a:solidFill>
                          <a:srgbClr val="EBEBEB"/>
                        </a:solidFill>
                        <a:latin typeface="Cambria Math" panose="02040503050406030204" pitchFamily="18" charset="0"/>
                        <a:ea typeface="Cambria Math" panose="02040503050406030204" pitchFamily="18" charset="0"/>
                      </a:rPr>
                      <m:t>Ω</m:t>
                    </m:r>
                  </m:oMath>
                </a14:m>
                <a:endParaRPr lang="en-US" dirty="0">
                  <a:solidFill>
                    <a:srgbClr val="EBEBEB"/>
                  </a:solidFill>
                  <a:latin typeface="Helvetica" pitchFamily="2" charset="0"/>
                </a:endParaRPr>
              </a:p>
              <a:p>
                <a:r>
                  <a:rPr lang="en-US" dirty="0">
                    <a:solidFill>
                      <a:srgbClr val="EBEBEB"/>
                    </a:solidFill>
                    <a:latin typeface="Helvetica" pitchFamily="2" charset="0"/>
                  </a:rPr>
                  <a:t>Other diodes showed semi-ohmic or non-ohmic behavior with low current</a:t>
                </a:r>
              </a:p>
              <a:p>
                <a:r>
                  <a:rPr lang="en-US" dirty="0">
                    <a:solidFill>
                      <a:srgbClr val="EBEBEB"/>
                    </a:solidFill>
                    <a:latin typeface="Helvetica" pitchFamily="2" charset="0"/>
                  </a:rPr>
                  <a:t>Diode size did not appear to affect the IV behavior </a:t>
                </a:r>
              </a:p>
            </p:txBody>
          </p:sp>
        </mc:Choice>
        <mc:Fallback xmlns="">
          <p:sp>
            <p:nvSpPr>
              <p:cNvPr id="3" name="Content Placeholder 2">
                <a:extLst>
                  <a:ext uri="{FF2B5EF4-FFF2-40B4-BE49-F238E27FC236}">
                    <a16:creationId xmlns:a16="http://schemas.microsoft.com/office/drawing/2014/main" id="{4F58A3ED-9269-0883-27DB-E1A40CD996CE}"/>
                  </a:ext>
                </a:extLst>
              </p:cNvPr>
              <p:cNvSpPr>
                <a:spLocks noGrp="1" noRot="1" noChangeAspect="1" noMove="1" noResize="1" noEditPoints="1" noAdjustHandles="1" noChangeArrowheads="1" noChangeShapeType="1" noTextEdit="1"/>
              </p:cNvSpPr>
              <p:nvPr>
                <p:ph idx="1"/>
              </p:nvPr>
            </p:nvSpPr>
            <p:spPr>
              <a:xfrm>
                <a:off x="648931" y="1536290"/>
                <a:ext cx="4166509" cy="3785419"/>
              </a:xfrm>
              <a:blipFill>
                <a:blip r:embed="rId3"/>
                <a:stretch>
                  <a:fillRect l="-606" t="-667"/>
                </a:stretch>
              </a:blipFill>
            </p:spPr>
            <p:txBody>
              <a:bodyPr/>
              <a:lstStyle/>
              <a:p>
                <a:r>
                  <a:rPr lang="en-US">
                    <a:noFill/>
                  </a:rPr>
                  <a:t> </a:t>
                </a:r>
              </a:p>
            </p:txBody>
          </p:sp>
        </mc:Fallback>
      </mc:AlternateContent>
    </p:spTree>
    <p:extLst>
      <p:ext uri="{BB962C8B-B14F-4D97-AF65-F5344CB8AC3E}">
        <p14:creationId xmlns:p14="http://schemas.microsoft.com/office/powerpoint/2010/main" val="722061842"/>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9DA07-CBDC-877D-16C8-5A1471B85B75}"/>
              </a:ext>
            </a:extLst>
          </p:cNvPr>
          <p:cNvSpPr>
            <a:spLocks noGrp="1"/>
          </p:cNvSpPr>
          <p:nvPr>
            <p:ph type="title"/>
          </p:nvPr>
        </p:nvSpPr>
        <p:spPr>
          <a:xfrm>
            <a:off x="646112" y="452718"/>
            <a:ext cx="5629222" cy="1400530"/>
          </a:xfrm>
        </p:spPr>
        <p:txBody>
          <a:bodyPr>
            <a:normAutofit/>
          </a:bodyPr>
          <a:lstStyle/>
          <a:p>
            <a:r>
              <a:rPr lang="en-US" dirty="0">
                <a:latin typeface="Helvetica" pitchFamily="2" charset="0"/>
              </a:rPr>
              <a:t>Next Steps </a:t>
            </a:r>
          </a:p>
        </p:txBody>
      </p:sp>
      <p:sp>
        <p:nvSpPr>
          <p:cNvPr id="14" name="Freeform: Shape 13">
            <a:extLst>
              <a:ext uri="{FF2B5EF4-FFF2-40B4-BE49-F238E27FC236}">
                <a16:creationId xmlns:a16="http://schemas.microsoft.com/office/drawing/2014/main" id="{B52D69C2-6C47-427C-AE60-582FE30B2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98731" y="664312"/>
            <a:ext cx="6858001" cy="5529377"/>
          </a:xfrm>
          <a:custGeom>
            <a:avLst/>
            <a:gdLst>
              <a:gd name="connsiteX0" fmla="*/ 6858001 w 6858001"/>
              <a:gd name="connsiteY0" fmla="*/ 1177 h 5529377"/>
              <a:gd name="connsiteX1" fmla="*/ 6858001 w 6858001"/>
              <a:gd name="connsiteY1" fmla="*/ 1344715 h 5529377"/>
              <a:gd name="connsiteX2" fmla="*/ 6858000 w 6858001"/>
              <a:gd name="connsiteY2" fmla="*/ 1344715 h 5529377"/>
              <a:gd name="connsiteX3" fmla="*/ 6858000 w 6858001"/>
              <a:gd name="connsiteY3" fmla="*/ 5529377 h 5529377"/>
              <a:gd name="connsiteX4" fmla="*/ 0 w 6858001"/>
              <a:gd name="connsiteY4" fmla="*/ 5529376 h 5529377"/>
              <a:gd name="connsiteX5" fmla="*/ 0 w 6858001"/>
              <a:gd name="connsiteY5" fmla="*/ 891096 h 5529377"/>
              <a:gd name="connsiteX6" fmla="*/ 1 w 6858001"/>
              <a:gd name="connsiteY6" fmla="*/ 891096 h 5529377"/>
              <a:gd name="connsiteX7" fmla="*/ 1 w 6858001"/>
              <a:gd name="connsiteY7" fmla="*/ 0 h 5529377"/>
              <a:gd name="connsiteX8" fmla="*/ 40463 w 6858001"/>
              <a:gd name="connsiteY8" fmla="*/ 5883 h 5529377"/>
              <a:gd name="connsiteX9" fmla="*/ 159107 w 6858001"/>
              <a:gd name="connsiteY9" fmla="*/ 23196 h 5529377"/>
              <a:gd name="connsiteX10" fmla="*/ 245518 w 6858001"/>
              <a:gd name="connsiteY10" fmla="*/ 35299 h 5529377"/>
              <a:gd name="connsiteX11" fmla="*/ 348388 w 6858001"/>
              <a:gd name="connsiteY11" fmla="*/ 48073 h 5529377"/>
              <a:gd name="connsiteX12" fmla="*/ 470460 w 6858001"/>
              <a:gd name="connsiteY12" fmla="*/ 63369 h 5529377"/>
              <a:gd name="connsiteX13" fmla="*/ 605563 w 6858001"/>
              <a:gd name="connsiteY13" fmla="*/ 79506 h 5529377"/>
              <a:gd name="connsiteX14" fmla="*/ 757810 w 6858001"/>
              <a:gd name="connsiteY14" fmla="*/ 96483 h 5529377"/>
              <a:gd name="connsiteX15" fmla="*/ 923774 w 6858001"/>
              <a:gd name="connsiteY15" fmla="*/ 114469 h 5529377"/>
              <a:gd name="connsiteX16" fmla="*/ 1104139 w 6858001"/>
              <a:gd name="connsiteY16" fmla="*/ 132454 h 5529377"/>
              <a:gd name="connsiteX17" fmla="*/ 1296163 w 6858001"/>
              <a:gd name="connsiteY17" fmla="*/ 150776 h 5529377"/>
              <a:gd name="connsiteX18" fmla="*/ 1503275 w 6858001"/>
              <a:gd name="connsiteY18" fmla="*/ 167753 h 5529377"/>
              <a:gd name="connsiteX19" fmla="*/ 1719988 w 6858001"/>
              <a:gd name="connsiteY19" fmla="*/ 184058 h 5529377"/>
              <a:gd name="connsiteX20" fmla="*/ 1949045 w 6858001"/>
              <a:gd name="connsiteY20" fmla="*/ 198849 h 5529377"/>
              <a:gd name="connsiteX21" fmla="*/ 2187703 w 6858001"/>
              <a:gd name="connsiteY21" fmla="*/ 212969 h 5529377"/>
              <a:gd name="connsiteX22" fmla="*/ 2436649 w 6858001"/>
              <a:gd name="connsiteY22" fmla="*/ 226248 h 5529377"/>
              <a:gd name="connsiteX23" fmla="*/ 2564208 w 6858001"/>
              <a:gd name="connsiteY23" fmla="*/ 230955 h 5529377"/>
              <a:gd name="connsiteX24" fmla="*/ 2694509 w 6858001"/>
              <a:gd name="connsiteY24" fmla="*/ 236165 h 5529377"/>
              <a:gd name="connsiteX25" fmla="*/ 2826868 w 6858001"/>
              <a:gd name="connsiteY25" fmla="*/ 241040 h 5529377"/>
              <a:gd name="connsiteX26" fmla="*/ 2959914 w 6858001"/>
              <a:gd name="connsiteY26" fmla="*/ 244234 h 5529377"/>
              <a:gd name="connsiteX27" fmla="*/ 3095702 w 6858001"/>
              <a:gd name="connsiteY27" fmla="*/ 247091 h 5529377"/>
              <a:gd name="connsiteX28" fmla="*/ 3232862 w 6858001"/>
              <a:gd name="connsiteY28" fmla="*/ 250117 h 5529377"/>
              <a:gd name="connsiteX29" fmla="*/ 3372765 w 6858001"/>
              <a:gd name="connsiteY29" fmla="*/ 252134 h 5529377"/>
              <a:gd name="connsiteX30" fmla="*/ 3514040 w 6858001"/>
              <a:gd name="connsiteY30" fmla="*/ 252134 h 5529377"/>
              <a:gd name="connsiteX31" fmla="*/ 3656686 w 6858001"/>
              <a:gd name="connsiteY31" fmla="*/ 253142 h 5529377"/>
              <a:gd name="connsiteX32" fmla="*/ 3800704 w 6858001"/>
              <a:gd name="connsiteY32" fmla="*/ 252134 h 5529377"/>
              <a:gd name="connsiteX33" fmla="*/ 3946780 w 6858001"/>
              <a:gd name="connsiteY33" fmla="*/ 250117 h 5529377"/>
              <a:gd name="connsiteX34" fmla="*/ 4092855 w 6858001"/>
              <a:gd name="connsiteY34" fmla="*/ 248268 h 5529377"/>
              <a:gd name="connsiteX35" fmla="*/ 4240988 w 6858001"/>
              <a:gd name="connsiteY35" fmla="*/ 244234 h 5529377"/>
              <a:gd name="connsiteX36" fmla="*/ 4390492 w 6858001"/>
              <a:gd name="connsiteY36" fmla="*/ 240032 h 5529377"/>
              <a:gd name="connsiteX37" fmla="*/ 4539997 w 6858001"/>
              <a:gd name="connsiteY37" fmla="*/ 235157 h 5529377"/>
              <a:gd name="connsiteX38" fmla="*/ 4690873 w 6858001"/>
              <a:gd name="connsiteY38" fmla="*/ 228266 h 5529377"/>
              <a:gd name="connsiteX39" fmla="*/ 4843120 w 6858001"/>
              <a:gd name="connsiteY39" fmla="*/ 220029 h 5529377"/>
              <a:gd name="connsiteX40" fmla="*/ 4996054 w 6858001"/>
              <a:gd name="connsiteY40" fmla="*/ 212129 h 5529377"/>
              <a:gd name="connsiteX41" fmla="*/ 5148987 w 6858001"/>
              <a:gd name="connsiteY41" fmla="*/ 202044 h 5529377"/>
              <a:gd name="connsiteX42" fmla="*/ 5303978 w 6858001"/>
              <a:gd name="connsiteY42" fmla="*/ 189941 h 5529377"/>
              <a:gd name="connsiteX43" fmla="*/ 5456911 w 6858001"/>
              <a:gd name="connsiteY43" fmla="*/ 177839 h 5529377"/>
              <a:gd name="connsiteX44" fmla="*/ 5612588 w 6858001"/>
              <a:gd name="connsiteY44" fmla="*/ 163887 h 5529377"/>
              <a:gd name="connsiteX45" fmla="*/ 5768950 w 6858001"/>
              <a:gd name="connsiteY45" fmla="*/ 148591 h 5529377"/>
              <a:gd name="connsiteX46" fmla="*/ 5923255 w 6858001"/>
              <a:gd name="connsiteY46" fmla="*/ 132455 h 5529377"/>
              <a:gd name="connsiteX47" fmla="*/ 6079618 w 6858001"/>
              <a:gd name="connsiteY47" fmla="*/ 113629 h 5529377"/>
              <a:gd name="connsiteX48" fmla="*/ 6235294 w 6858001"/>
              <a:gd name="connsiteY48" fmla="*/ 93458 h 5529377"/>
              <a:gd name="connsiteX49" fmla="*/ 6391657 w 6858001"/>
              <a:gd name="connsiteY49" fmla="*/ 73455 h 5529377"/>
              <a:gd name="connsiteX50" fmla="*/ 6547333 w 6858001"/>
              <a:gd name="connsiteY50" fmla="*/ 50091 h 5529377"/>
              <a:gd name="connsiteX51" fmla="*/ 6702324 w 6858001"/>
              <a:gd name="connsiteY51" fmla="*/ 26222 h 552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529377">
                <a:moveTo>
                  <a:pt x="6858001" y="1177"/>
                </a:moveTo>
                <a:lnTo>
                  <a:pt x="6858001" y="1344715"/>
                </a:lnTo>
                <a:lnTo>
                  <a:pt x="6858000" y="1344715"/>
                </a:lnTo>
                <a:lnTo>
                  <a:pt x="6858000" y="5529377"/>
                </a:lnTo>
                <a:lnTo>
                  <a:pt x="0" y="5529376"/>
                </a:lnTo>
                <a:lnTo>
                  <a:pt x="0" y="891096"/>
                </a:lnTo>
                <a:lnTo>
                  <a:pt x="1" y="891096"/>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solidFill>
            <a:srgbClr val="FFFFFF"/>
          </a:solidFill>
          <a:ln>
            <a:noFill/>
          </a:ln>
        </p:spPr>
      </p:sp>
      <p:sp>
        <p:nvSpPr>
          <p:cNvPr id="16" name="Freeform 7">
            <a:extLst>
              <a:ext uri="{FF2B5EF4-FFF2-40B4-BE49-F238E27FC236}">
                <a16:creationId xmlns:a16="http://schemas.microsoft.com/office/drawing/2014/main" id="{E849FE61-12C4-4A06-A722-B545DE0C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9843"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Content Placeholder 4" descr="A picture containing text, stationary, case&#10;&#10;Description automatically generated">
            <a:extLst>
              <a:ext uri="{FF2B5EF4-FFF2-40B4-BE49-F238E27FC236}">
                <a16:creationId xmlns:a16="http://schemas.microsoft.com/office/drawing/2014/main" id="{1CBED0A1-1EE4-5444-BD26-0DE14549A458}"/>
              </a:ext>
            </a:extLst>
          </p:cNvPr>
          <p:cNvPicPr>
            <a:picLocks noChangeAspect="1"/>
          </p:cNvPicPr>
          <p:nvPr/>
        </p:nvPicPr>
        <p:blipFill>
          <a:blip r:embed="rId3"/>
          <a:stretch>
            <a:fillRect/>
          </a:stretch>
        </p:blipFill>
        <p:spPr>
          <a:xfrm>
            <a:off x="7553218" y="711253"/>
            <a:ext cx="2683330" cy="2683330"/>
          </a:xfrm>
          <a:prstGeom prst="rect">
            <a:avLst/>
          </a:prstGeom>
          <a:effectLst/>
        </p:spPr>
      </p:pic>
      <p:sp>
        <p:nvSpPr>
          <p:cNvPr id="18" name="Rectangle 17">
            <a:extLst>
              <a:ext uri="{FF2B5EF4-FFF2-40B4-BE49-F238E27FC236}">
                <a16:creationId xmlns:a16="http://schemas.microsoft.com/office/drawing/2014/main" id="{7FB12D8C-572F-4417-9FE1-D691A132F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mc:AlternateContent xmlns:mc="http://schemas.openxmlformats.org/markup-compatibility/2006" xmlns:a14="http://schemas.microsoft.com/office/drawing/2010/main">
        <mc:Choice Requires="a14">
          <p:sp>
            <p:nvSpPr>
              <p:cNvPr id="11" name="Content Placeholder 10">
                <a:extLst>
                  <a:ext uri="{FF2B5EF4-FFF2-40B4-BE49-F238E27FC236}">
                    <a16:creationId xmlns:a16="http://schemas.microsoft.com/office/drawing/2014/main" id="{2412DDC3-EDF7-D2FA-3C5E-DDC2A37F592C}"/>
                  </a:ext>
                </a:extLst>
              </p:cNvPr>
              <p:cNvSpPr>
                <a:spLocks noGrp="1"/>
              </p:cNvSpPr>
              <p:nvPr>
                <p:ph idx="1"/>
              </p:nvPr>
            </p:nvSpPr>
            <p:spPr>
              <a:xfrm>
                <a:off x="646112" y="2052918"/>
                <a:ext cx="5628635" cy="4195481"/>
              </a:xfrm>
            </p:spPr>
            <p:txBody>
              <a:bodyPr>
                <a:normAutofit/>
              </a:bodyPr>
              <a:lstStyle/>
              <a:p>
                <a:r>
                  <a:rPr lang="en-US" dirty="0">
                    <a:solidFill>
                      <a:srgbClr val="EBEBEB"/>
                    </a:solidFill>
                    <a:latin typeface="Helvetica" pitchFamily="2" charset="0"/>
                  </a:rPr>
                  <a:t>Working on radiation testing with </a:t>
                </a:r>
                <a14:m>
                  <m:oMath xmlns:m="http://schemas.openxmlformats.org/officeDocument/2006/math">
                    <m:r>
                      <a:rPr lang="en-US" i="1" smtClean="0">
                        <a:solidFill>
                          <a:srgbClr val="EBEBEB"/>
                        </a:solidFill>
                        <a:latin typeface="Cambria Math" panose="02040503050406030204" pitchFamily="18" charset="0"/>
                        <a:ea typeface="Cambria Math" panose="02040503050406030204" pitchFamily="18" charset="0"/>
                      </a:rPr>
                      <m:t>𝛼</m:t>
                    </m:r>
                  </m:oMath>
                </a14:m>
                <a:r>
                  <a:rPr lang="en-US" dirty="0">
                    <a:solidFill>
                      <a:srgbClr val="EBEBEB"/>
                    </a:solidFill>
                    <a:latin typeface="Helvetica" pitchFamily="2" charset="0"/>
                  </a:rPr>
                  <a:t> particle injection </a:t>
                </a:r>
              </a:p>
              <a:p>
                <a:r>
                  <a:rPr lang="en-US" dirty="0">
                    <a:latin typeface="Helvetica" pitchFamily="2" charset="0"/>
                  </a:rPr>
                  <a:t>Mounted sample to a PCB board</a:t>
                </a:r>
              </a:p>
              <a:p>
                <a:r>
                  <a:rPr lang="en-US" dirty="0">
                    <a:latin typeface="Helvetica" pitchFamily="2" charset="0"/>
                  </a:rPr>
                  <a:t>Wire-bond the sample and the PCB board to create a proper circuit</a:t>
                </a:r>
              </a:p>
              <a:p>
                <a:r>
                  <a:rPr lang="en-US" dirty="0">
                    <a:latin typeface="Helvetica" pitchFamily="2" charset="0"/>
                  </a:rPr>
                  <a:t>Carry out radiation testing</a:t>
                </a:r>
              </a:p>
            </p:txBody>
          </p:sp>
        </mc:Choice>
        <mc:Fallback xmlns="">
          <p:sp>
            <p:nvSpPr>
              <p:cNvPr id="11" name="Content Placeholder 10">
                <a:extLst>
                  <a:ext uri="{FF2B5EF4-FFF2-40B4-BE49-F238E27FC236}">
                    <a16:creationId xmlns:a16="http://schemas.microsoft.com/office/drawing/2014/main" id="{2412DDC3-EDF7-D2FA-3C5E-DDC2A37F592C}"/>
                  </a:ext>
                </a:extLst>
              </p:cNvPr>
              <p:cNvSpPr>
                <a:spLocks noGrp="1" noRot="1" noChangeAspect="1" noMove="1" noResize="1" noEditPoints="1" noAdjustHandles="1" noChangeArrowheads="1" noChangeShapeType="1" noTextEdit="1"/>
              </p:cNvSpPr>
              <p:nvPr>
                <p:ph idx="1"/>
              </p:nvPr>
            </p:nvSpPr>
            <p:spPr>
              <a:xfrm>
                <a:off x="646112" y="2052918"/>
                <a:ext cx="5628635" cy="4195481"/>
              </a:xfrm>
              <a:blipFill>
                <a:blip r:embed="rId4"/>
                <a:stretch>
                  <a:fillRect l="-450" t="-602" r="-450"/>
                </a:stretch>
              </a:blipFill>
            </p:spPr>
            <p:txBody>
              <a:bodyPr/>
              <a:lstStyle/>
              <a:p>
                <a:r>
                  <a:rPr lang="en-US">
                    <a:noFill/>
                  </a:rPr>
                  <a:t> </a:t>
                </a:r>
              </a:p>
            </p:txBody>
          </p:sp>
        </mc:Fallback>
      </mc:AlternateContent>
      <p:pic>
        <p:nvPicPr>
          <p:cNvPr id="7" name="Picture 6" descr="A picture containing text&#10;&#10;Description automatically generated">
            <a:extLst>
              <a:ext uri="{FF2B5EF4-FFF2-40B4-BE49-F238E27FC236}">
                <a16:creationId xmlns:a16="http://schemas.microsoft.com/office/drawing/2014/main" id="{C3689F24-6DB6-5AE6-F442-FDB069BE54F2}"/>
              </a:ext>
            </a:extLst>
          </p:cNvPr>
          <p:cNvPicPr>
            <a:picLocks noChangeAspect="1"/>
          </p:cNvPicPr>
          <p:nvPr/>
        </p:nvPicPr>
        <p:blipFill>
          <a:blip r:embed="rId5"/>
          <a:stretch>
            <a:fillRect/>
          </a:stretch>
        </p:blipFill>
        <p:spPr>
          <a:xfrm>
            <a:off x="7541466" y="3590525"/>
            <a:ext cx="2706834" cy="2721427"/>
          </a:xfrm>
          <a:prstGeom prst="rect">
            <a:avLst/>
          </a:prstGeom>
          <a:effectLst/>
        </p:spPr>
      </p:pic>
    </p:spTree>
    <p:extLst>
      <p:ext uri="{BB962C8B-B14F-4D97-AF65-F5344CB8AC3E}">
        <p14:creationId xmlns:p14="http://schemas.microsoft.com/office/powerpoint/2010/main" val="19098682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{FE7BDE9B-94DB-7D46-B0A7-24BBA6446F68}tf10001062</Template>
  <TotalTime>1981</TotalTime>
  <Words>582</Words>
  <Application>Microsoft Office PowerPoint</Application>
  <PresentationFormat>Widescreen</PresentationFormat>
  <Paragraphs>58</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Cambria Math</vt:lpstr>
      <vt:lpstr>Century Gothic</vt:lpstr>
      <vt:lpstr>Helvetica</vt:lpstr>
      <vt:lpstr>Wingdings</vt:lpstr>
      <vt:lpstr>Wingdings 3</vt:lpstr>
      <vt:lpstr>Ion</vt:lpstr>
      <vt:lpstr>Growing Boron Nitride Films for Alpha and Neutron Detectors in Radiation Settings </vt:lpstr>
      <vt:lpstr>Using Semiconductors as Detectors</vt:lpstr>
      <vt:lpstr>PIN Type Detectors </vt:lpstr>
      <vt:lpstr>Why Cubic Boron Nitride (cBN)?</vt:lpstr>
      <vt:lpstr>Fabrication Process</vt:lpstr>
      <vt:lpstr>PowerPoint Presentation</vt:lpstr>
      <vt:lpstr>Radiation Testing </vt:lpstr>
      <vt:lpstr>Results </vt:lpstr>
      <vt:lpstr>Next Steps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Growing Boron Nitride Films for Alpha and Neutron Detectors in Radiation Settings</dc:title>
  <dc:creator>Eric Gutierrez (Student)</dc:creator>
  <cp:lastModifiedBy>Coe, Michelle A - (macoe)</cp:lastModifiedBy>
  <cp:revision>6</cp:revision>
  <dcterms:created xsi:type="dcterms:W3CDTF">2023-04-06T20:17:52Z</dcterms:created>
  <dcterms:modified xsi:type="dcterms:W3CDTF">2023-04-14T18:05:33Z</dcterms:modified>
</cp:coreProperties>
</file>